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30" r:id="rId3"/>
    <p:sldId id="331" r:id="rId4"/>
    <p:sldId id="325" r:id="rId5"/>
    <p:sldId id="264" r:id="rId6"/>
    <p:sldId id="326" r:id="rId7"/>
    <p:sldId id="257" r:id="rId8"/>
    <p:sldId id="258" r:id="rId9"/>
    <p:sldId id="314" r:id="rId10"/>
    <p:sldId id="332" r:id="rId11"/>
    <p:sldId id="335" r:id="rId12"/>
    <p:sldId id="390" r:id="rId13"/>
    <p:sldId id="338" r:id="rId14"/>
    <p:sldId id="345" r:id="rId15"/>
    <p:sldId id="360" r:id="rId16"/>
    <p:sldId id="387" r:id="rId17"/>
    <p:sldId id="361" r:id="rId18"/>
    <p:sldId id="362" r:id="rId19"/>
    <p:sldId id="363" r:id="rId20"/>
    <p:sldId id="365" r:id="rId21"/>
    <p:sldId id="367" r:id="rId22"/>
    <p:sldId id="368" r:id="rId23"/>
    <p:sldId id="369" r:id="rId24"/>
    <p:sldId id="370" r:id="rId25"/>
    <p:sldId id="391" r:id="rId26"/>
    <p:sldId id="371" r:id="rId27"/>
    <p:sldId id="393" r:id="rId28"/>
    <p:sldId id="383" r:id="rId29"/>
    <p:sldId id="384" r:id="rId30"/>
    <p:sldId id="385" r:id="rId31"/>
    <p:sldId id="386" r:id="rId32"/>
    <p:sldId id="392"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 userDrawn="1">
          <p15:clr>
            <a:srgbClr val="A4A3A4"/>
          </p15:clr>
        </p15:guide>
        <p15:guide id="2" pos="288" userDrawn="1">
          <p15:clr>
            <a:srgbClr val="A4A3A4"/>
          </p15:clr>
        </p15:guide>
        <p15:guide id="3" pos="7392" userDrawn="1">
          <p15:clr>
            <a:srgbClr val="A4A3A4"/>
          </p15:clr>
        </p15:guide>
        <p15:guide id="4" orient="horz" pos="4032" userDrawn="1">
          <p15:clr>
            <a:srgbClr val="A4A3A4"/>
          </p15:clr>
        </p15:guide>
        <p15:guide id="5" pos="2784" userDrawn="1">
          <p15:clr>
            <a:srgbClr val="A4A3A4"/>
          </p15:clr>
        </p15:guide>
        <p15:guide id="6" pos="3072" userDrawn="1">
          <p15:clr>
            <a:srgbClr val="A4A3A4"/>
          </p15:clr>
        </p15:guide>
        <p15:guide id="7" orient="horz" pos="60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E5E5"/>
    <a:srgbClr val="961C2A"/>
    <a:srgbClr val="0922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56" autoAdjust="0"/>
    <p:restoredTop sz="94660"/>
  </p:normalViewPr>
  <p:slideViewPr>
    <p:cSldViewPr snapToGrid="0">
      <p:cViewPr varScale="1">
        <p:scale>
          <a:sx n="74" d="100"/>
          <a:sy n="74" d="100"/>
        </p:scale>
        <p:origin x="450" y="72"/>
      </p:cViewPr>
      <p:guideLst>
        <p:guide orient="horz" pos="288"/>
        <p:guide pos="288"/>
        <p:guide pos="7392"/>
        <p:guide orient="horz" pos="4032"/>
        <p:guide pos="2784"/>
        <p:guide pos="3072"/>
        <p:guide orient="horz" pos="60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D135BF3-C614-4759-B56D-F73076B0A7D7}" type="datetimeFigureOut">
              <a:rPr lang="en-US" smtClean="0"/>
              <a:pPr/>
              <a:t>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52EA8F-821E-4715-A702-CD8B7D8FEDF8}" type="slidenum">
              <a:rPr lang="en-US" smtClean="0"/>
              <a:pPr/>
              <a:t>‹#›</a:t>
            </a:fld>
            <a:endParaRPr lang="en-US" dirty="0"/>
          </a:p>
        </p:txBody>
      </p:sp>
    </p:spTree>
    <p:extLst>
      <p:ext uri="{BB962C8B-B14F-4D97-AF65-F5344CB8AC3E}">
        <p14:creationId xmlns:p14="http://schemas.microsoft.com/office/powerpoint/2010/main" val="959121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135BF3-C614-4759-B56D-F73076B0A7D7}" type="datetimeFigureOut">
              <a:rPr lang="en-US" smtClean="0"/>
              <a:pPr/>
              <a:t>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52EA8F-821E-4715-A702-CD8B7D8FEDF8}" type="slidenum">
              <a:rPr lang="en-US" smtClean="0"/>
              <a:pPr/>
              <a:t>‹#›</a:t>
            </a:fld>
            <a:endParaRPr lang="en-US" dirty="0"/>
          </a:p>
        </p:txBody>
      </p:sp>
    </p:spTree>
    <p:extLst>
      <p:ext uri="{BB962C8B-B14F-4D97-AF65-F5344CB8AC3E}">
        <p14:creationId xmlns:p14="http://schemas.microsoft.com/office/powerpoint/2010/main" val="1330472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135BF3-C614-4759-B56D-F73076B0A7D7}" type="datetimeFigureOut">
              <a:rPr lang="en-US" smtClean="0"/>
              <a:pPr/>
              <a:t>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52EA8F-821E-4715-A702-CD8B7D8FEDF8}" type="slidenum">
              <a:rPr lang="en-US" smtClean="0"/>
              <a:pPr/>
              <a:t>‹#›</a:t>
            </a:fld>
            <a:endParaRPr lang="en-US" dirty="0"/>
          </a:p>
        </p:txBody>
      </p:sp>
    </p:spTree>
    <p:extLst>
      <p:ext uri="{BB962C8B-B14F-4D97-AF65-F5344CB8AC3E}">
        <p14:creationId xmlns:p14="http://schemas.microsoft.com/office/powerpoint/2010/main" val="3294759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D135BF3-C614-4759-B56D-F73076B0A7D7}" type="datetimeFigureOut">
              <a:rPr lang="en-US" smtClean="0"/>
              <a:pPr/>
              <a:t>12/7/2016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52EA8F-821E-4715-A702-CD8B7D8FEDF8}" type="slidenum">
              <a:rPr lang="en-US" smtClean="0"/>
              <a:pPr/>
              <a:t>‹#›</a:t>
            </a:fld>
            <a:endParaRPr lang="en-US" dirty="0"/>
          </a:p>
        </p:txBody>
      </p:sp>
    </p:spTree>
    <p:extLst>
      <p:ext uri="{BB962C8B-B14F-4D97-AF65-F5344CB8AC3E}">
        <p14:creationId xmlns:p14="http://schemas.microsoft.com/office/powerpoint/2010/main" val="3408523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D135BF3-C614-4759-B56D-F73076B0A7D7}" type="datetimeFigureOut">
              <a:rPr lang="en-US" smtClean="0"/>
              <a:pPr/>
              <a:t>12/7/2016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752EA8F-821E-4715-A702-CD8B7D8FEDF8}" type="slidenum">
              <a:rPr lang="en-US" smtClean="0"/>
              <a:pPr/>
              <a:t>‹#›</a:t>
            </a:fld>
            <a:endParaRPr lang="en-US" dirty="0"/>
          </a:p>
        </p:txBody>
      </p:sp>
    </p:spTree>
    <p:extLst>
      <p:ext uri="{BB962C8B-B14F-4D97-AF65-F5344CB8AC3E}">
        <p14:creationId xmlns:p14="http://schemas.microsoft.com/office/powerpoint/2010/main" val="1626691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D135BF3-C614-4759-B56D-F73076B0A7D7}" type="datetimeFigureOut">
              <a:rPr lang="en-US" smtClean="0"/>
              <a:pPr/>
              <a:t>12/7/2016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752EA8F-821E-4715-A702-CD8B7D8FEDF8}" type="slidenum">
              <a:rPr lang="en-US" smtClean="0"/>
              <a:pPr/>
              <a:t>‹#›</a:t>
            </a:fld>
            <a:endParaRPr lang="en-US" dirty="0"/>
          </a:p>
        </p:txBody>
      </p:sp>
    </p:spTree>
    <p:extLst>
      <p:ext uri="{BB962C8B-B14F-4D97-AF65-F5344CB8AC3E}">
        <p14:creationId xmlns:p14="http://schemas.microsoft.com/office/powerpoint/2010/main" val="148881632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135BF3-C614-4759-B56D-F73076B0A7D7}" type="datetimeFigureOut">
              <a:rPr lang="en-US" smtClean="0"/>
              <a:pPr/>
              <a:t>12/7/2016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752EA8F-821E-4715-A702-CD8B7D8FEDF8}" type="slidenum">
              <a:rPr lang="en-US" smtClean="0"/>
              <a:pPr/>
              <a:t>‹#›</a:t>
            </a:fld>
            <a:endParaRPr lang="en-US" dirty="0"/>
          </a:p>
        </p:txBody>
      </p:sp>
    </p:spTree>
    <p:extLst>
      <p:ext uri="{BB962C8B-B14F-4D97-AF65-F5344CB8AC3E}">
        <p14:creationId xmlns:p14="http://schemas.microsoft.com/office/powerpoint/2010/main" val="2814556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135BF3-C614-4759-B56D-F73076B0A7D7}" type="datetimeFigureOut">
              <a:rPr lang="en-US" smtClean="0"/>
              <a:pPr/>
              <a:t>12/7/2016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52EA8F-821E-4715-A702-CD8B7D8FEDF8}" type="slidenum">
              <a:rPr lang="en-US" smtClean="0"/>
              <a:pPr/>
              <a:t>‹#›</a:t>
            </a:fld>
            <a:endParaRPr lang="en-US" dirty="0"/>
          </a:p>
        </p:txBody>
      </p:sp>
    </p:spTree>
    <p:extLst>
      <p:ext uri="{BB962C8B-B14F-4D97-AF65-F5344CB8AC3E}">
        <p14:creationId xmlns:p14="http://schemas.microsoft.com/office/powerpoint/2010/main" val="359304880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135BF3-C614-4759-B56D-F73076B0A7D7}" type="datetimeFigureOut">
              <a:rPr lang="en-US" smtClean="0"/>
              <a:pPr/>
              <a:t>12/7/2016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52EA8F-821E-4715-A702-CD8B7D8FEDF8}" type="slidenum">
              <a:rPr lang="en-US" smtClean="0"/>
              <a:pPr/>
              <a:t>‹#›</a:t>
            </a:fld>
            <a:endParaRPr lang="en-US" dirty="0"/>
          </a:p>
        </p:txBody>
      </p:sp>
    </p:spTree>
    <p:extLst>
      <p:ext uri="{BB962C8B-B14F-4D97-AF65-F5344CB8AC3E}">
        <p14:creationId xmlns:p14="http://schemas.microsoft.com/office/powerpoint/2010/main" val="1814022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135BF3-C614-4759-B56D-F73076B0A7D7}" type="datetimeFigureOut">
              <a:rPr lang="en-US" smtClean="0"/>
              <a:pPr/>
              <a:t>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52EA8F-821E-4715-A702-CD8B7D8FEDF8}" type="slidenum">
              <a:rPr lang="en-US" smtClean="0"/>
              <a:pPr/>
              <a:t>‹#›</a:t>
            </a:fld>
            <a:endParaRPr lang="en-US" dirty="0"/>
          </a:p>
        </p:txBody>
      </p:sp>
    </p:spTree>
    <p:extLst>
      <p:ext uri="{BB962C8B-B14F-4D97-AF65-F5344CB8AC3E}">
        <p14:creationId xmlns:p14="http://schemas.microsoft.com/office/powerpoint/2010/main" val="3495561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135BF3-C614-4759-B56D-F73076B0A7D7}" type="datetimeFigureOut">
              <a:rPr lang="en-US" smtClean="0"/>
              <a:pPr/>
              <a:t>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52EA8F-821E-4715-A702-CD8B7D8FEDF8}" type="slidenum">
              <a:rPr lang="en-US" smtClean="0"/>
              <a:pPr/>
              <a:t>‹#›</a:t>
            </a:fld>
            <a:endParaRPr lang="en-US" dirty="0"/>
          </a:p>
        </p:txBody>
      </p:sp>
    </p:spTree>
    <p:extLst>
      <p:ext uri="{BB962C8B-B14F-4D97-AF65-F5344CB8AC3E}">
        <p14:creationId xmlns:p14="http://schemas.microsoft.com/office/powerpoint/2010/main" val="1057227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135BF3-C614-4759-B56D-F73076B0A7D7}" type="datetimeFigureOut">
              <a:rPr lang="en-US" smtClean="0"/>
              <a:pPr/>
              <a:t>12/7/2016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52EA8F-821E-4715-A702-CD8B7D8FEDF8}" type="slidenum">
              <a:rPr lang="en-US" smtClean="0"/>
              <a:pPr/>
              <a:t>‹#›</a:t>
            </a:fld>
            <a:endParaRPr lang="en-US" dirty="0"/>
          </a:p>
        </p:txBody>
      </p:sp>
    </p:spTree>
    <p:extLst>
      <p:ext uri="{BB962C8B-B14F-4D97-AF65-F5344CB8AC3E}">
        <p14:creationId xmlns:p14="http://schemas.microsoft.com/office/powerpoint/2010/main" val="6087021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nytimes.com/elections/results/president"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facebook.com/photo.php?fbid=1543376042356023&amp;set=pb.100000509267012.-2207520000.1479705003.&amp;type=3&amp;theater"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8.emf"/><Relationship Id="rId7" Type="http://schemas.openxmlformats.org/officeDocument/2006/relationships/image" Target="../media/image12.emf"/><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jpeg"/><Relationship Id="rId4" Type="http://schemas.openxmlformats.org/officeDocument/2006/relationships/image" Target="../media/image9.emf"/><Relationship Id="rId9" Type="http://schemas.openxmlformats.org/officeDocument/2006/relationships/image" Target="../media/image14.emf"/></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organizingupgrade.com" TargetMode="External"/><Relationship Id="rId2" Type="http://schemas.openxmlformats.org/officeDocument/2006/relationships/image" Target="../media/image2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6096000" cy="6858000"/>
          </a:xfrm>
          <a:prstGeom prst="rect">
            <a:avLst/>
          </a:prstGeom>
          <a:solidFill>
            <a:srgbClr val="961C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idx="4294967295"/>
          </p:nvPr>
        </p:nvSpPr>
        <p:spPr>
          <a:xfrm>
            <a:off x="469321" y="1122362"/>
            <a:ext cx="5334579" cy="4795837"/>
          </a:xfrm>
        </p:spPr>
        <p:txBody>
          <a:bodyPr>
            <a:normAutofit/>
          </a:bodyPr>
          <a:lstStyle/>
          <a:p>
            <a:r>
              <a:rPr lang="en-US" dirty="0" smtClean="0">
                <a:solidFill>
                  <a:schemeClr val="bg1"/>
                </a:solidFill>
                <a:latin typeface="Open Sans Light" charset="0"/>
                <a:ea typeface="Open Sans Light" charset="0"/>
                <a:cs typeface="Open Sans Light" charset="0"/>
              </a:rPr>
              <a:t>Post-Election 2016:</a:t>
            </a:r>
            <a:br>
              <a:rPr lang="en-US" dirty="0" smtClean="0">
                <a:solidFill>
                  <a:schemeClr val="bg1"/>
                </a:solidFill>
                <a:latin typeface="Open Sans Light" charset="0"/>
                <a:ea typeface="Open Sans Light" charset="0"/>
                <a:cs typeface="Open Sans Light" charset="0"/>
              </a:rPr>
            </a:br>
            <a:r>
              <a:rPr lang="en-US" dirty="0" smtClean="0">
                <a:solidFill>
                  <a:schemeClr val="bg1"/>
                </a:solidFill>
                <a:latin typeface="Open Sans Light" charset="0"/>
                <a:ea typeface="Open Sans Light" charset="0"/>
                <a:cs typeface="Open Sans Light" charset="0"/>
              </a:rPr>
              <a:t>Changed Terrain Demands a New Orientation</a:t>
            </a:r>
            <a:endParaRPr lang="en-US" dirty="0">
              <a:solidFill>
                <a:schemeClr val="bg1"/>
              </a:solidFill>
              <a:latin typeface="Open Sans Light" charset="0"/>
              <a:ea typeface="Open Sans Light" charset="0"/>
              <a:cs typeface="Open Sans Light" charset="0"/>
            </a:endParaRPr>
          </a:p>
        </p:txBody>
      </p:sp>
      <p:sp>
        <p:nvSpPr>
          <p:cNvPr id="4" name="Rectangle 3"/>
          <p:cNvSpPr/>
          <p:nvPr/>
        </p:nvSpPr>
        <p:spPr>
          <a:xfrm>
            <a:off x="6096000" y="0"/>
            <a:ext cx="6096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743805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3932237" cy="1638300"/>
          </a:xfrm>
        </p:spPr>
        <p:txBody>
          <a:bodyPr>
            <a:noAutofit/>
          </a:bodyPr>
          <a:lstStyle/>
          <a:p>
            <a:pPr>
              <a:lnSpc>
                <a:spcPts val="4000"/>
              </a:lnSpc>
            </a:pPr>
            <a:r>
              <a:rPr lang="en-US" dirty="0" smtClean="0">
                <a:solidFill>
                  <a:schemeClr val="tx1">
                    <a:lumMod val="65000"/>
                    <a:lumOff val="35000"/>
                  </a:schemeClr>
                </a:solidFill>
                <a:latin typeface="Open Sans Light" charset="0"/>
                <a:ea typeface="Open Sans Light" charset="0"/>
                <a:cs typeface="Open Sans Light" charset="0"/>
              </a:rPr>
              <a:t>In the Wake of an Historic Defeat, Orient Towards Our Central Objectives</a:t>
            </a:r>
            <a:endParaRPr lang="en-US" dirty="0">
              <a:solidFill>
                <a:schemeClr val="tx1">
                  <a:lumMod val="65000"/>
                  <a:lumOff val="35000"/>
                </a:schemeClr>
              </a:solidFill>
              <a:latin typeface="Open Sans Light" charset="0"/>
              <a:ea typeface="Open Sans Light" charset="0"/>
              <a:cs typeface="Open Sans Light" charset="0"/>
            </a:endParaRPr>
          </a:p>
        </p:txBody>
      </p:sp>
      <p:sp>
        <p:nvSpPr>
          <p:cNvPr id="6" name="Content Placeholder 5"/>
          <p:cNvSpPr>
            <a:spLocks noGrp="1"/>
          </p:cNvSpPr>
          <p:nvPr>
            <p:ph idx="1"/>
          </p:nvPr>
        </p:nvSpPr>
        <p:spPr>
          <a:xfrm>
            <a:off x="4876800" y="457201"/>
            <a:ext cx="6858000" cy="3352800"/>
          </a:xfrm>
        </p:spPr>
        <p:txBody>
          <a:bodyPr/>
          <a:lstStyle/>
          <a:p>
            <a:pPr marL="55563" indent="-55563">
              <a:lnSpc>
                <a:spcPts val="4000"/>
              </a:lnSpc>
              <a:buNone/>
            </a:pPr>
            <a:r>
              <a:rPr lang="en-US" dirty="0" smtClean="0">
                <a:solidFill>
                  <a:schemeClr val="tx1">
                    <a:lumMod val="65000"/>
                    <a:lumOff val="35000"/>
                  </a:schemeClr>
                </a:solidFill>
                <a:latin typeface="Open Sans Light" charset="0"/>
                <a:ea typeface="Open Sans Light" charset="0"/>
                <a:cs typeface="Open Sans Light" charset="0"/>
              </a:rPr>
              <a:t>This post-election discussion guide is organized in 4 sections:</a:t>
            </a:r>
          </a:p>
          <a:p>
            <a:pPr marL="571500" indent="-571500">
              <a:buAutoNum type="romanUcPeriod"/>
            </a:pPr>
            <a:r>
              <a:rPr lang="en-US" sz="2400" dirty="0" smtClean="0">
                <a:solidFill>
                  <a:schemeClr val="tx1">
                    <a:lumMod val="65000"/>
                    <a:lumOff val="35000"/>
                  </a:schemeClr>
                </a:solidFill>
                <a:latin typeface="Open Sans" charset="0"/>
                <a:ea typeface="Open Sans" charset="0"/>
                <a:cs typeface="Open Sans" charset="0"/>
              </a:rPr>
              <a:t>Election Results</a:t>
            </a:r>
          </a:p>
          <a:p>
            <a:pPr marL="571500" indent="-571500">
              <a:buAutoNum type="romanUcPeriod"/>
            </a:pPr>
            <a:r>
              <a:rPr lang="en-US" sz="2400" dirty="0" smtClean="0">
                <a:solidFill>
                  <a:schemeClr val="tx1">
                    <a:lumMod val="65000"/>
                    <a:lumOff val="35000"/>
                  </a:schemeClr>
                </a:solidFill>
                <a:latin typeface="Open Sans" charset="0"/>
                <a:ea typeface="Open Sans" charset="0"/>
                <a:cs typeface="Open Sans" charset="0"/>
              </a:rPr>
              <a:t>What to Expect from a Trump Presidency</a:t>
            </a:r>
          </a:p>
          <a:p>
            <a:pPr marL="571500" indent="-571500">
              <a:buAutoNum type="romanUcPeriod"/>
            </a:pPr>
            <a:r>
              <a:rPr lang="en-US" sz="2400" dirty="0" smtClean="0">
                <a:solidFill>
                  <a:schemeClr val="tx1">
                    <a:lumMod val="65000"/>
                    <a:lumOff val="35000"/>
                  </a:schemeClr>
                </a:solidFill>
                <a:latin typeface="Open Sans" charset="0"/>
                <a:ea typeface="Open Sans" charset="0"/>
                <a:cs typeface="Open Sans" charset="0"/>
              </a:rPr>
              <a:t>The Work Before Us</a:t>
            </a:r>
          </a:p>
          <a:p>
            <a:pPr marL="571500" indent="-571500">
              <a:buAutoNum type="romanUcPeriod"/>
            </a:pPr>
            <a:r>
              <a:rPr lang="en-US" sz="2400" dirty="0" smtClean="0">
                <a:solidFill>
                  <a:schemeClr val="tx1">
                    <a:lumMod val="65000"/>
                    <a:lumOff val="35000"/>
                  </a:schemeClr>
                </a:solidFill>
                <a:latin typeface="Open Sans" charset="0"/>
                <a:ea typeface="Open Sans" charset="0"/>
                <a:cs typeface="Open Sans" charset="0"/>
              </a:rPr>
              <a:t>The Changed Terrain Demands Reorientation</a:t>
            </a:r>
          </a:p>
          <a:p>
            <a:endParaRPr lang="en-US" dirty="0"/>
          </a:p>
        </p:txBody>
      </p:sp>
      <p:sp>
        <p:nvSpPr>
          <p:cNvPr id="4" name="Rectangle 3"/>
          <p:cNvSpPr/>
          <p:nvPr/>
        </p:nvSpPr>
        <p:spPr>
          <a:xfrm>
            <a:off x="457200" y="457200"/>
            <a:ext cx="3962400" cy="1397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457200" y="3314700"/>
            <a:ext cx="3962400" cy="1701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body" sz="half" idx="2"/>
          </p:nvPr>
        </p:nvSpPr>
        <p:spPr>
          <a:xfrm>
            <a:off x="700089" y="3644900"/>
            <a:ext cx="3186112" cy="1384300"/>
          </a:xfrm>
        </p:spPr>
        <p:txBody>
          <a:bodyPr>
            <a:normAutofit/>
          </a:bodyPr>
          <a:lstStyle/>
          <a:p>
            <a:pPr marL="342900" indent="-342900">
              <a:buFont typeface="Arial" charset="0"/>
              <a:buChar char="•"/>
            </a:pPr>
            <a:r>
              <a:rPr lang="en-US" dirty="0">
                <a:solidFill>
                  <a:schemeClr val="tx1">
                    <a:lumMod val="65000"/>
                    <a:lumOff val="35000"/>
                  </a:schemeClr>
                </a:solidFill>
                <a:latin typeface="Open Sans" charset="0"/>
                <a:ea typeface="Open Sans" charset="0"/>
                <a:cs typeface="Open Sans" charset="0"/>
              </a:rPr>
              <a:t>Limit Trump to One </a:t>
            </a:r>
            <a:r>
              <a:rPr lang="en-US" dirty="0" smtClean="0">
                <a:solidFill>
                  <a:schemeClr val="tx1">
                    <a:lumMod val="65000"/>
                    <a:lumOff val="35000"/>
                  </a:schemeClr>
                </a:solidFill>
                <a:latin typeface="Open Sans" charset="0"/>
                <a:ea typeface="Open Sans" charset="0"/>
                <a:cs typeface="Open Sans" charset="0"/>
              </a:rPr>
              <a:t>Term</a:t>
            </a:r>
          </a:p>
          <a:p>
            <a:pPr marL="342900" indent="-342900">
              <a:buFont typeface="Arial" charset="0"/>
              <a:buChar char="•"/>
            </a:pPr>
            <a:r>
              <a:rPr lang="en-US" dirty="0">
                <a:solidFill>
                  <a:schemeClr val="tx1">
                    <a:lumMod val="65000"/>
                    <a:lumOff val="35000"/>
                  </a:schemeClr>
                </a:solidFill>
                <a:latin typeface="Open Sans" charset="0"/>
                <a:ea typeface="Open Sans" charset="0"/>
                <a:cs typeface="Open Sans" charset="0"/>
              </a:rPr>
              <a:t>Defend Our </a:t>
            </a:r>
            <a:r>
              <a:rPr lang="en-US" dirty="0" smtClean="0">
                <a:solidFill>
                  <a:schemeClr val="tx1">
                    <a:lumMod val="65000"/>
                    <a:lumOff val="35000"/>
                  </a:schemeClr>
                </a:solidFill>
                <a:latin typeface="Open Sans" charset="0"/>
                <a:ea typeface="Open Sans" charset="0"/>
                <a:cs typeface="Open Sans" charset="0"/>
              </a:rPr>
              <a:t>Communities</a:t>
            </a:r>
          </a:p>
          <a:p>
            <a:pPr marL="342900" indent="-342900">
              <a:buFont typeface="Arial" charset="0"/>
              <a:buChar char="•"/>
            </a:pPr>
            <a:r>
              <a:rPr lang="en-US" dirty="0">
                <a:solidFill>
                  <a:schemeClr val="tx1">
                    <a:lumMod val="65000"/>
                    <a:lumOff val="35000"/>
                  </a:schemeClr>
                </a:solidFill>
                <a:latin typeface="Open Sans" charset="0"/>
                <a:ea typeface="Open Sans" charset="0"/>
                <a:cs typeface="Open Sans" charset="0"/>
              </a:rPr>
              <a:t>Build Progressive Power</a:t>
            </a:r>
            <a:endParaRPr lang="en-US" dirty="0" smtClean="0">
              <a:solidFill>
                <a:schemeClr val="tx1">
                  <a:lumMod val="65000"/>
                  <a:lumOff val="35000"/>
                </a:schemeClr>
              </a:solidFill>
              <a:latin typeface="Open Sans" charset="0"/>
              <a:ea typeface="Open Sans" charset="0"/>
              <a:cs typeface="Open Sans" charset="0"/>
            </a:endParaRPr>
          </a:p>
        </p:txBody>
      </p:sp>
    </p:spTree>
    <p:extLst>
      <p:ext uri="{BB962C8B-B14F-4D97-AF65-F5344CB8AC3E}">
        <p14:creationId xmlns:p14="http://schemas.microsoft.com/office/powerpoint/2010/main" val="26743805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angle 1"/>
          <p:cNvSpPr/>
          <p:nvPr/>
        </p:nvSpPr>
        <p:spPr>
          <a:xfrm>
            <a:off x="457200" y="1282700"/>
            <a:ext cx="3962400" cy="3873500"/>
          </a:xfrm>
          <a:prstGeom prst="rect">
            <a:avLst/>
          </a:prstGeom>
          <a:solidFill>
            <a:srgbClr val="09223A">
              <a:alpha val="7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p:cNvSpPr>
            <a:spLocks noGrp="1"/>
          </p:cNvSpPr>
          <p:nvPr>
            <p:ph type="title"/>
          </p:nvPr>
        </p:nvSpPr>
        <p:spPr>
          <a:xfrm>
            <a:off x="850900" y="2066925"/>
            <a:ext cx="3098800" cy="2339975"/>
          </a:xfrm>
        </p:spPr>
        <p:txBody>
          <a:bodyPr/>
          <a:lstStyle/>
          <a:p>
            <a:r>
              <a:rPr lang="en-US" dirty="0" smtClean="0">
                <a:solidFill>
                  <a:schemeClr val="bg1"/>
                </a:solidFill>
                <a:latin typeface="Open Sans Light" charset="0"/>
                <a:ea typeface="Open Sans Light" charset="0"/>
                <a:cs typeface="Open Sans Light" charset="0"/>
              </a:rPr>
              <a:t>Part I: Election Results</a:t>
            </a:r>
            <a:endParaRPr lang="en-US" dirty="0">
              <a:solidFill>
                <a:schemeClr val="bg1"/>
              </a:solidFill>
              <a:latin typeface="Open Sans Light" charset="0"/>
              <a:ea typeface="Open Sans Light" charset="0"/>
              <a:cs typeface="Open Sans Light"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22324"/>
            <a:ext cx="3962400" cy="3025776"/>
          </a:xfrm>
        </p:spPr>
        <p:txBody>
          <a:bodyPr>
            <a:normAutofit/>
          </a:bodyPr>
          <a:lstStyle/>
          <a:p>
            <a:r>
              <a:rPr lang="en-US" sz="3200" dirty="0" smtClean="0">
                <a:solidFill>
                  <a:schemeClr val="tx1">
                    <a:lumMod val="65000"/>
                    <a:lumOff val="35000"/>
                  </a:schemeClr>
                </a:solidFill>
                <a:latin typeface="Open Sans Light" charset="0"/>
                <a:ea typeface="Open Sans Light" charset="0"/>
                <a:cs typeface="Open Sans Light" charset="0"/>
              </a:rPr>
              <a:t>The Electoral </a:t>
            </a:r>
            <a:br>
              <a:rPr lang="en-US" sz="3200" dirty="0" smtClean="0">
                <a:solidFill>
                  <a:schemeClr val="tx1">
                    <a:lumMod val="65000"/>
                    <a:lumOff val="35000"/>
                  </a:schemeClr>
                </a:solidFill>
                <a:latin typeface="Open Sans Light" charset="0"/>
                <a:ea typeface="Open Sans Light" charset="0"/>
                <a:cs typeface="Open Sans Light" charset="0"/>
              </a:rPr>
            </a:br>
            <a:r>
              <a:rPr lang="en-US" sz="3200" dirty="0" smtClean="0">
                <a:solidFill>
                  <a:schemeClr val="tx1">
                    <a:lumMod val="65000"/>
                    <a:lumOff val="35000"/>
                  </a:schemeClr>
                </a:solidFill>
                <a:latin typeface="Open Sans Light" charset="0"/>
                <a:ea typeface="Open Sans Light" charset="0"/>
                <a:cs typeface="Open Sans Light" charset="0"/>
              </a:rPr>
              <a:t>College Vote</a:t>
            </a:r>
            <a:r>
              <a:rPr lang="en-US" dirty="0" smtClean="0">
                <a:solidFill>
                  <a:schemeClr val="tx1">
                    <a:lumMod val="65000"/>
                    <a:lumOff val="35000"/>
                  </a:schemeClr>
                </a:solidFill>
                <a:latin typeface="Univers 55 Roman" charset="0"/>
                <a:ea typeface="Univers 55 Roman" charset="0"/>
                <a:cs typeface="Univers 55 Roman" charset="0"/>
              </a:rPr>
              <a:t/>
            </a:r>
            <a:br>
              <a:rPr lang="en-US" dirty="0" smtClean="0">
                <a:solidFill>
                  <a:schemeClr val="tx1">
                    <a:lumMod val="65000"/>
                    <a:lumOff val="35000"/>
                  </a:schemeClr>
                </a:solidFill>
                <a:latin typeface="Univers 55 Roman" charset="0"/>
                <a:ea typeface="Univers 55 Roman" charset="0"/>
                <a:cs typeface="Univers 55 Roman" charset="0"/>
              </a:rPr>
            </a:br>
            <a:r>
              <a:rPr lang="en-US" dirty="0" smtClean="0">
                <a:solidFill>
                  <a:schemeClr val="tx1">
                    <a:lumMod val="65000"/>
                    <a:lumOff val="35000"/>
                  </a:schemeClr>
                </a:solidFill>
                <a:latin typeface="Univers 55 Roman" charset="0"/>
                <a:ea typeface="Univers 55 Roman" charset="0"/>
                <a:cs typeface="Univers 55 Roman" charset="0"/>
              </a:rPr>
              <a:t/>
            </a:r>
            <a:br>
              <a:rPr lang="en-US" dirty="0" smtClean="0">
                <a:solidFill>
                  <a:schemeClr val="tx1">
                    <a:lumMod val="65000"/>
                    <a:lumOff val="35000"/>
                  </a:schemeClr>
                </a:solidFill>
                <a:latin typeface="Univers 55 Roman" charset="0"/>
                <a:ea typeface="Univers 55 Roman" charset="0"/>
                <a:cs typeface="Univers 55 Roman" charset="0"/>
              </a:rPr>
            </a:br>
            <a:r>
              <a:rPr lang="en-US" sz="1600" dirty="0" smtClean="0">
                <a:solidFill>
                  <a:schemeClr val="tx1">
                    <a:lumMod val="65000"/>
                    <a:lumOff val="35000"/>
                  </a:schemeClr>
                </a:solidFill>
                <a:latin typeface="Open Sans" charset="0"/>
                <a:ea typeface="Open Sans" charset="0"/>
                <a:cs typeface="Open Sans" charset="0"/>
              </a:rPr>
              <a:t>Clinton Wins the Popular Vote </a:t>
            </a:r>
            <a:br>
              <a:rPr lang="en-US" sz="1600" dirty="0" smtClean="0">
                <a:solidFill>
                  <a:schemeClr val="tx1">
                    <a:lumMod val="65000"/>
                    <a:lumOff val="35000"/>
                  </a:schemeClr>
                </a:solidFill>
                <a:latin typeface="Open Sans" charset="0"/>
                <a:ea typeface="Open Sans" charset="0"/>
                <a:cs typeface="Open Sans" charset="0"/>
              </a:rPr>
            </a:br>
            <a:r>
              <a:rPr lang="en-US" sz="1600" dirty="0" smtClean="0">
                <a:solidFill>
                  <a:schemeClr val="tx1">
                    <a:lumMod val="65000"/>
                    <a:lumOff val="35000"/>
                  </a:schemeClr>
                </a:solidFill>
                <a:latin typeface="Open Sans" charset="0"/>
                <a:ea typeface="Open Sans" charset="0"/>
                <a:cs typeface="Open Sans" charset="0"/>
              </a:rPr>
              <a:t>by ~2 Million</a:t>
            </a:r>
            <a:br>
              <a:rPr lang="en-US" sz="1600" dirty="0" smtClean="0">
                <a:solidFill>
                  <a:schemeClr val="tx1">
                    <a:lumMod val="65000"/>
                    <a:lumOff val="35000"/>
                  </a:schemeClr>
                </a:solidFill>
                <a:latin typeface="Open Sans" charset="0"/>
                <a:ea typeface="Open Sans" charset="0"/>
                <a:cs typeface="Open Sans" charset="0"/>
              </a:rPr>
            </a:br>
            <a:r>
              <a:rPr lang="en-US" sz="1600" dirty="0" smtClean="0">
                <a:solidFill>
                  <a:schemeClr val="tx1">
                    <a:lumMod val="65000"/>
                    <a:lumOff val="35000"/>
                  </a:schemeClr>
                </a:solidFill>
                <a:latin typeface="Open Sans" charset="0"/>
                <a:ea typeface="Open Sans" charset="0"/>
                <a:cs typeface="Open Sans" charset="0"/>
              </a:rPr>
              <a:t/>
            </a:r>
            <a:br>
              <a:rPr lang="en-US" sz="1600" dirty="0" smtClean="0">
                <a:solidFill>
                  <a:schemeClr val="tx1">
                    <a:lumMod val="65000"/>
                    <a:lumOff val="35000"/>
                  </a:schemeClr>
                </a:solidFill>
                <a:latin typeface="Open Sans" charset="0"/>
                <a:ea typeface="Open Sans" charset="0"/>
                <a:cs typeface="Open Sans" charset="0"/>
              </a:rPr>
            </a:br>
            <a:r>
              <a:rPr lang="en-US" sz="1600" dirty="0" smtClean="0">
                <a:solidFill>
                  <a:schemeClr val="tx1">
                    <a:lumMod val="65000"/>
                    <a:lumOff val="35000"/>
                  </a:schemeClr>
                </a:solidFill>
                <a:latin typeface="Open Sans" charset="0"/>
                <a:ea typeface="Open Sans" charset="0"/>
                <a:cs typeface="Open Sans" charset="0"/>
              </a:rPr>
              <a:t>Trump Wins the Undemocratic, Racially Rigged Electoral College, </a:t>
            </a:r>
            <a:r>
              <a:rPr lang="is-IS" sz="1600" dirty="0">
                <a:solidFill>
                  <a:schemeClr val="tx1">
                    <a:lumMod val="65000"/>
                    <a:lumOff val="35000"/>
                  </a:schemeClr>
                </a:solidFill>
                <a:latin typeface="Open Sans" charset="0"/>
                <a:ea typeface="Open Sans" charset="0"/>
                <a:cs typeface="Open Sans" charset="0"/>
              </a:rPr>
              <a:t>306-232</a:t>
            </a:r>
            <a:endParaRPr lang="en-US" sz="1600" dirty="0">
              <a:solidFill>
                <a:schemeClr val="tx1">
                  <a:lumMod val="65000"/>
                  <a:lumOff val="35000"/>
                </a:schemeClr>
              </a:solidFill>
              <a:latin typeface="Open Sans" charset="0"/>
              <a:ea typeface="Open Sans" charset="0"/>
              <a:cs typeface="Open Sans" charset="0"/>
            </a:endParaRPr>
          </a:p>
        </p:txBody>
      </p:sp>
      <p:sp>
        <p:nvSpPr>
          <p:cNvPr id="4" name="Rectangle 1"/>
          <p:cNvSpPr>
            <a:spLocks noGrp="1" noChangeArrowheads="1"/>
          </p:cNvSpPr>
          <p:nvPr>
            <p:ph idx="1"/>
          </p:nvPr>
        </p:nvSpPr>
        <p:spPr bwMode="auto">
          <a:xfrm>
            <a:off x="4787900" y="6139190"/>
            <a:ext cx="3683000" cy="26161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900" u="none" strike="noStrike" cap="none" normalizeH="0" baseline="0" dirty="0" smtClean="0">
                <a:ln>
                  <a:noFill/>
                </a:ln>
                <a:solidFill>
                  <a:srgbClr val="1155CC"/>
                </a:solidFill>
                <a:effectLst/>
                <a:latin typeface="Open Sans" charset="0"/>
                <a:ea typeface="Open Sans" charset="0"/>
                <a:cs typeface="Open Sans" charset="0"/>
                <a:hlinkClick r:id="rId2"/>
              </a:rPr>
              <a:t>http://www.nytimes.com/elections/results/president</a:t>
            </a:r>
            <a:r>
              <a:rPr kumimoji="0" lang="en-US" altLang="en-US" sz="1100" u="none" strike="noStrike" cap="none" normalizeH="0" baseline="0" dirty="0" smtClean="0">
                <a:ln>
                  <a:noFill/>
                </a:ln>
                <a:solidFill>
                  <a:schemeClr val="tx1"/>
                </a:solidFill>
                <a:effectLst/>
                <a:latin typeface="Open Sans" charset="0"/>
                <a:ea typeface="Open Sans" charset="0"/>
                <a:cs typeface="Open Sans" charset="0"/>
              </a:rPr>
              <a:t> </a:t>
            </a:r>
            <a:endParaRPr kumimoji="0" lang="en-US" altLang="en-US" sz="1800" u="none" strike="noStrike" cap="none" normalizeH="0" baseline="0" dirty="0" smtClean="0">
              <a:ln>
                <a:noFill/>
              </a:ln>
              <a:solidFill>
                <a:schemeClr val="tx1"/>
              </a:solidFill>
              <a:effectLst/>
              <a:latin typeface="Open Sans" charset="0"/>
              <a:ea typeface="Open Sans" charset="0"/>
              <a:cs typeface="Open Sans" charset="0"/>
            </a:endParaRPr>
          </a:p>
        </p:txBody>
      </p:sp>
      <p:sp>
        <p:nvSpPr>
          <p:cNvPr id="5" name="Rectangle 4"/>
          <p:cNvSpPr/>
          <p:nvPr/>
        </p:nvSpPr>
        <p:spPr>
          <a:xfrm>
            <a:off x="457200" y="457200"/>
            <a:ext cx="3962400" cy="1397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9643" y="457200"/>
            <a:ext cx="6845157" cy="5143500"/>
          </a:xfrm>
          <a:prstGeom prst="rect">
            <a:avLst/>
          </a:prstGeom>
        </p:spPr>
      </p:pic>
    </p:spTree>
    <p:extLst>
      <p:ext uri="{BB962C8B-B14F-4D97-AF65-F5344CB8AC3E}">
        <p14:creationId xmlns:p14="http://schemas.microsoft.com/office/powerpoint/2010/main" val="27027367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76800" y="457200"/>
            <a:ext cx="6858000" cy="5943599"/>
          </a:xfrm>
        </p:spPr>
        <p:txBody>
          <a:bodyPr>
            <a:noAutofit/>
          </a:bodyPr>
          <a:lstStyle/>
          <a:p>
            <a:pPr>
              <a:lnSpc>
                <a:spcPts val="2160"/>
              </a:lnSpc>
            </a:pPr>
            <a:r>
              <a:rPr lang="en-US" sz="1200" dirty="0" smtClean="0">
                <a:solidFill>
                  <a:schemeClr val="tx1">
                    <a:lumMod val="65000"/>
                    <a:lumOff val="35000"/>
                  </a:schemeClr>
                </a:solidFill>
                <a:latin typeface="Open Sans" charset="0"/>
                <a:ea typeface="Open Sans" charset="0"/>
                <a:cs typeface="Open Sans" charset="0"/>
              </a:rPr>
              <a:t>Though he lost the popular vote, an aggressively racist, misogynist, authoritarian is now president-elect. He leads a party that controls the executive and legislative branches of the federal government and will soon command a conservative majority on the Supreme Court. Republicans also hold 32 governorships and both legislative branches in 32 states, including all the Southern legislatures, holding unparalleled dominance in governing power. This radical right turn, unprecedented in modern U.S. history, is the first populist movement to take control of a major political party.</a:t>
            </a:r>
          </a:p>
          <a:p>
            <a:pPr>
              <a:lnSpc>
                <a:spcPts val="2160"/>
              </a:lnSpc>
            </a:pPr>
            <a:r>
              <a:rPr lang="en-US" sz="1200" dirty="0" smtClean="0">
                <a:solidFill>
                  <a:schemeClr val="tx1">
                    <a:lumMod val="65000"/>
                    <a:lumOff val="35000"/>
                  </a:schemeClr>
                </a:solidFill>
                <a:latin typeface="Open Sans" charset="0"/>
                <a:ea typeface="Open Sans" charset="0"/>
                <a:cs typeface="Open Sans" charset="0"/>
              </a:rPr>
              <a:t>Our main tasks on this new terrain are to defend our peoples and our democracy, build progressive power and make Trump a one term president. </a:t>
            </a:r>
          </a:p>
          <a:p>
            <a:pPr>
              <a:lnSpc>
                <a:spcPts val="2160"/>
              </a:lnSpc>
            </a:pPr>
            <a:r>
              <a:rPr lang="en-US" sz="1200" dirty="0" smtClean="0">
                <a:solidFill>
                  <a:schemeClr val="tx1">
                    <a:lumMod val="65000"/>
                    <a:lumOff val="35000"/>
                  </a:schemeClr>
                </a:solidFill>
                <a:latin typeface="Open Sans" charset="0"/>
                <a:ea typeface="Open Sans" charset="0"/>
                <a:cs typeface="Open Sans" charset="0"/>
              </a:rPr>
              <a:t>The struggle against Trumpism and the far-right forces he mobilized will be a decades-long battle for the heart and soul of the country. All progressives and progressive organizations need to restrategize and reorganize to maximize their contribution to beating back the Republicans in 2018, defeating Trump in 2020, and defeating Trumpism across the country in the years ahead.</a:t>
            </a:r>
          </a:p>
          <a:p>
            <a:pPr>
              <a:lnSpc>
                <a:spcPts val="2160"/>
              </a:lnSpc>
            </a:pPr>
            <a:r>
              <a:rPr lang="en-US" sz="1200" dirty="0" smtClean="0">
                <a:solidFill>
                  <a:schemeClr val="tx1">
                    <a:lumMod val="65000"/>
                    <a:lumOff val="35000"/>
                  </a:schemeClr>
                </a:solidFill>
                <a:latin typeface="Open Sans" charset="0"/>
                <a:ea typeface="Open Sans" charset="0"/>
                <a:cs typeface="Open Sans" charset="0"/>
              </a:rPr>
              <a:t>Progressives come out of 2016 with some notable strengths, but now face a steep fight against an absolutely hostile government, a galvanized Republican Party and base, and a weakened Democratic alliance. Trump’s victory gives urgency to addressing longstanding differences among progressives over race and class, electoral politics, and the priority of fighting the far right – differences which can and must be worked out in the course of struggle.</a:t>
            </a:r>
          </a:p>
        </p:txBody>
      </p:sp>
      <p:sp>
        <p:nvSpPr>
          <p:cNvPr id="4" name="Title 1"/>
          <p:cNvSpPr txBox="1">
            <a:spLocks/>
          </p:cNvSpPr>
          <p:nvPr/>
        </p:nvSpPr>
        <p:spPr>
          <a:xfrm>
            <a:off x="457200" y="546100"/>
            <a:ext cx="3932237" cy="110490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000"/>
              </a:lnSpc>
            </a:pPr>
            <a:r>
              <a:rPr lang="en-US" sz="3200" dirty="0" smtClean="0">
                <a:solidFill>
                  <a:schemeClr val="tx1">
                    <a:lumMod val="65000"/>
                    <a:lumOff val="35000"/>
                  </a:schemeClr>
                </a:solidFill>
                <a:latin typeface="Open Sans Light" charset="0"/>
                <a:ea typeface="Open Sans Light" charset="0"/>
                <a:cs typeface="Open Sans Light" charset="0"/>
              </a:rPr>
              <a:t>The Upshot</a:t>
            </a:r>
            <a:endParaRPr lang="en-US" sz="3200" dirty="0">
              <a:solidFill>
                <a:schemeClr val="tx1">
                  <a:lumMod val="65000"/>
                  <a:lumOff val="35000"/>
                </a:schemeClr>
              </a:solidFill>
              <a:latin typeface="Open Sans Light" charset="0"/>
              <a:ea typeface="Open Sans Light" charset="0"/>
              <a:cs typeface="Open Sans Light" charset="0"/>
            </a:endParaRPr>
          </a:p>
        </p:txBody>
      </p:sp>
      <p:sp>
        <p:nvSpPr>
          <p:cNvPr id="5" name="Rectangle 4"/>
          <p:cNvSpPr/>
          <p:nvPr/>
        </p:nvSpPr>
        <p:spPr>
          <a:xfrm>
            <a:off x="457200" y="457200"/>
            <a:ext cx="3962400" cy="1397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687597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52500"/>
            <a:ext cx="3962400" cy="1120775"/>
          </a:xfrm>
        </p:spPr>
        <p:txBody>
          <a:bodyPr>
            <a:noAutofit/>
          </a:bodyPr>
          <a:lstStyle/>
          <a:p>
            <a:r>
              <a:rPr lang="en-US" sz="3200" dirty="0" smtClean="0">
                <a:solidFill>
                  <a:schemeClr val="tx1">
                    <a:lumMod val="65000"/>
                    <a:lumOff val="35000"/>
                  </a:schemeClr>
                </a:solidFill>
                <a:latin typeface="Open Sans Light" charset="0"/>
                <a:ea typeface="Open Sans Light" charset="0"/>
                <a:cs typeface="Open Sans Light" charset="0"/>
              </a:rPr>
              <a:t>The Presidential Vote, County by County</a:t>
            </a:r>
            <a:endParaRPr lang="en-US" sz="3200" dirty="0">
              <a:solidFill>
                <a:schemeClr val="tx1">
                  <a:lumMod val="65000"/>
                  <a:lumOff val="35000"/>
                </a:schemeClr>
              </a:solidFill>
              <a:latin typeface="Open Sans Light" charset="0"/>
              <a:ea typeface="Open Sans Light" charset="0"/>
              <a:cs typeface="Open Sans Light" charset="0"/>
            </a:endParaRPr>
          </a:p>
        </p:txBody>
      </p:sp>
      <p:sp>
        <p:nvSpPr>
          <p:cNvPr id="4" name="Rectangle 1"/>
          <p:cNvSpPr>
            <a:spLocks noGrp="1" noChangeArrowheads="1"/>
          </p:cNvSpPr>
          <p:nvPr>
            <p:ph idx="1"/>
          </p:nvPr>
        </p:nvSpPr>
        <p:spPr bwMode="auto">
          <a:xfrm>
            <a:off x="4762500" y="6066983"/>
            <a:ext cx="6680200" cy="40011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u="none" strike="noStrike" cap="none" normalizeH="0" baseline="0" dirty="0" smtClean="0">
                <a:ln>
                  <a:noFill/>
                </a:ln>
                <a:solidFill>
                  <a:srgbClr val="1155CC"/>
                </a:solidFill>
                <a:effectLst/>
                <a:latin typeface="Open Sans" charset="0"/>
                <a:ea typeface="Open Sans" charset="0"/>
                <a:cs typeface="Open Sans" charset="0"/>
                <a:hlinkClick r:id="rId2"/>
              </a:rPr>
              <a:t>https://www.facebook.com/photo.php?fbid=1543376042356023&amp;set=pb.100000509267012.-2207520000.1479705003.&amp;type=3&amp;theater</a:t>
            </a:r>
            <a:r>
              <a:rPr kumimoji="0" lang="en-US" altLang="en-US" sz="1100" u="none" strike="noStrike" cap="none" normalizeH="0" baseline="0" dirty="0" smtClean="0">
                <a:ln>
                  <a:noFill/>
                </a:ln>
                <a:solidFill>
                  <a:schemeClr val="tx1"/>
                </a:solidFill>
                <a:effectLst/>
                <a:latin typeface="Open Sans" charset="0"/>
                <a:ea typeface="Open Sans" charset="0"/>
                <a:cs typeface="Open Sans" charset="0"/>
              </a:rPr>
              <a:t> </a:t>
            </a:r>
            <a:endParaRPr kumimoji="0" lang="en-US" altLang="en-US" sz="1800" u="none" strike="noStrike" cap="none" normalizeH="0" baseline="0" dirty="0" smtClean="0">
              <a:ln>
                <a:noFill/>
              </a:ln>
              <a:solidFill>
                <a:schemeClr val="tx1"/>
              </a:solidFill>
              <a:effectLst/>
              <a:latin typeface="Open Sans" charset="0"/>
              <a:ea typeface="Open Sans" charset="0"/>
              <a:cs typeface="Open Sans" charset="0"/>
            </a:endParaRPr>
          </a:p>
        </p:txBody>
      </p:sp>
      <p:sp>
        <p:nvSpPr>
          <p:cNvPr id="5" name="Rectangle 4"/>
          <p:cNvSpPr/>
          <p:nvPr/>
        </p:nvSpPr>
        <p:spPr>
          <a:xfrm>
            <a:off x="457200" y="457200"/>
            <a:ext cx="3962400" cy="1397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8364" y="457200"/>
            <a:ext cx="6976436" cy="4356100"/>
          </a:xfrm>
          <a:prstGeom prst="rect">
            <a:avLst/>
          </a:prstGeom>
        </p:spPr>
      </p:pic>
    </p:spTree>
    <p:extLst>
      <p:ext uri="{BB962C8B-B14F-4D97-AF65-F5344CB8AC3E}">
        <p14:creationId xmlns:p14="http://schemas.microsoft.com/office/powerpoint/2010/main" val="10374873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3962400" cy="3114675"/>
          </a:xfrm>
        </p:spPr>
        <p:txBody>
          <a:bodyPr>
            <a:normAutofit/>
          </a:bodyPr>
          <a:lstStyle/>
          <a:p>
            <a:r>
              <a:rPr lang="en-US" sz="3200" dirty="0" smtClean="0">
                <a:solidFill>
                  <a:schemeClr val="tx1">
                    <a:lumMod val="65000"/>
                    <a:lumOff val="35000"/>
                  </a:schemeClr>
                </a:solidFill>
                <a:latin typeface="Open Sans Light" charset="0"/>
                <a:ea typeface="Open Sans Light" charset="0"/>
                <a:cs typeface="Open Sans Light" charset="0"/>
              </a:rPr>
              <a:t>Racist, Misogynist, Nativist Authoritarianism (Trumpism) Takes Power</a:t>
            </a:r>
            <a:endParaRPr lang="en-US" sz="3200" dirty="0">
              <a:solidFill>
                <a:schemeClr val="tx1">
                  <a:lumMod val="65000"/>
                  <a:lumOff val="35000"/>
                </a:schemeClr>
              </a:solidFill>
              <a:latin typeface="Open Sans Light" charset="0"/>
              <a:ea typeface="Open Sans Light" charset="0"/>
              <a:cs typeface="Open Sans Light" charset="0"/>
            </a:endParaRPr>
          </a:p>
        </p:txBody>
      </p:sp>
      <p:sp>
        <p:nvSpPr>
          <p:cNvPr id="3" name="Content Placeholder 2"/>
          <p:cNvSpPr>
            <a:spLocks noGrp="1"/>
          </p:cNvSpPr>
          <p:nvPr>
            <p:ph idx="1"/>
          </p:nvPr>
        </p:nvSpPr>
        <p:spPr>
          <a:xfrm>
            <a:off x="4876800" y="457201"/>
            <a:ext cx="6477000" cy="5943600"/>
          </a:xfrm>
        </p:spPr>
        <p:txBody>
          <a:bodyPr>
            <a:normAutofit fontScale="55000" lnSpcReduction="20000"/>
          </a:bodyPr>
          <a:lstStyle/>
          <a:p>
            <a:pPr>
              <a:lnSpc>
                <a:spcPts val="1800"/>
              </a:lnSpc>
            </a:pPr>
            <a:r>
              <a:rPr lang="en-US" dirty="0" smtClean="0">
                <a:solidFill>
                  <a:schemeClr val="tx1">
                    <a:lumMod val="65000"/>
                    <a:lumOff val="35000"/>
                  </a:schemeClr>
                </a:solidFill>
                <a:latin typeface="Open Sans" charset="0"/>
                <a:ea typeface="Open Sans" charset="0"/>
                <a:cs typeface="Open Sans" charset="0"/>
              </a:rPr>
              <a:t>The most important dynamic of the election – the dynamic that put power in the hands of the far right – was the dramatic growth and mobilization of that portion of the white electorate prepared to back an openly white supremacist, nativist and misogynist candidate. </a:t>
            </a:r>
          </a:p>
          <a:p>
            <a:pPr>
              <a:lnSpc>
                <a:spcPts val="1800"/>
              </a:lnSpc>
            </a:pPr>
            <a:r>
              <a:rPr lang="en-US" dirty="0">
                <a:solidFill>
                  <a:schemeClr val="tx1">
                    <a:lumMod val="65000"/>
                    <a:lumOff val="35000"/>
                  </a:schemeClr>
                </a:solidFill>
                <a:latin typeface="Open Sans" charset="0"/>
                <a:ea typeface="Open Sans" charset="0"/>
                <a:cs typeface="Open Sans" charset="0"/>
              </a:rPr>
              <a:t>Despite his huge lurch to the right, Trump got about the same percentage of the white vote as Romney, about 58%. Since Johnson and Stein </a:t>
            </a:r>
            <a:r>
              <a:rPr lang="en-US" dirty="0" smtClean="0">
                <a:solidFill>
                  <a:schemeClr val="tx1">
                    <a:lumMod val="65000"/>
                    <a:lumOff val="35000"/>
                  </a:schemeClr>
                </a:solidFill>
                <a:latin typeface="Open Sans" charset="0"/>
                <a:ea typeface="Open Sans" charset="0"/>
                <a:cs typeface="Open Sans" charset="0"/>
              </a:rPr>
              <a:t>voters – about 5 </a:t>
            </a:r>
            <a:r>
              <a:rPr lang="en-US" dirty="0">
                <a:solidFill>
                  <a:schemeClr val="tx1">
                    <a:lumMod val="65000"/>
                    <a:lumOff val="35000"/>
                  </a:schemeClr>
                </a:solidFill>
                <a:latin typeface="Open Sans" charset="0"/>
                <a:ea typeface="Open Sans" charset="0"/>
                <a:cs typeface="Open Sans" charset="0"/>
              </a:rPr>
              <a:t>percent</a:t>
            </a:r>
            <a:r>
              <a:rPr lang="en-US" dirty="0" smtClean="0">
                <a:solidFill>
                  <a:schemeClr val="tx1">
                    <a:lumMod val="65000"/>
                    <a:lumOff val="35000"/>
                  </a:schemeClr>
                </a:solidFill>
                <a:latin typeface="Open Sans" charset="0"/>
                <a:ea typeface="Open Sans" charset="0"/>
                <a:cs typeface="Open Sans" charset="0"/>
              </a:rPr>
              <a:t> of the electorate – </a:t>
            </a:r>
            <a:r>
              <a:rPr lang="en-US" dirty="0">
                <a:solidFill>
                  <a:schemeClr val="tx1">
                    <a:lumMod val="65000"/>
                    <a:lumOff val="35000"/>
                  </a:schemeClr>
                </a:solidFill>
                <a:latin typeface="Open Sans" charset="0"/>
                <a:ea typeface="Open Sans" charset="0"/>
                <a:cs typeface="Open Sans" charset="0"/>
              </a:rPr>
              <a:t>were overwhelmingly white, this meant </a:t>
            </a:r>
            <a:r>
              <a:rPr lang="en-US" dirty="0" smtClean="0">
                <a:solidFill>
                  <a:schemeClr val="tx1">
                    <a:lumMod val="65000"/>
                    <a:lumOff val="35000"/>
                  </a:schemeClr>
                </a:solidFill>
                <a:latin typeface="Open Sans" charset="0"/>
                <a:ea typeface="Open Sans" charset="0"/>
                <a:cs typeface="Open Sans" charset="0"/>
              </a:rPr>
              <a:t>Clinton’s 37% </a:t>
            </a:r>
            <a:r>
              <a:rPr lang="en-US" dirty="0">
                <a:solidFill>
                  <a:schemeClr val="tx1">
                    <a:lumMod val="65000"/>
                    <a:lumOff val="35000"/>
                  </a:schemeClr>
                </a:solidFill>
                <a:latin typeface="Open Sans" charset="0"/>
                <a:ea typeface="Open Sans" charset="0"/>
                <a:cs typeface="Open Sans" charset="0"/>
              </a:rPr>
              <a:t>share of the white vote</a:t>
            </a:r>
            <a:r>
              <a:rPr lang="en-US" dirty="0" smtClean="0">
                <a:solidFill>
                  <a:schemeClr val="tx1">
                    <a:lumMod val="65000"/>
                    <a:lumOff val="35000"/>
                  </a:schemeClr>
                </a:solidFill>
                <a:latin typeface="Open Sans" charset="0"/>
                <a:ea typeface="Open Sans" charset="0"/>
                <a:cs typeface="Open Sans" charset="0"/>
              </a:rPr>
              <a:t> was </a:t>
            </a:r>
            <a:r>
              <a:rPr lang="en-US" dirty="0">
                <a:solidFill>
                  <a:schemeClr val="tx1">
                    <a:lumMod val="65000"/>
                    <a:lumOff val="35000"/>
                  </a:schemeClr>
                </a:solidFill>
                <a:latin typeface="Open Sans" charset="0"/>
                <a:ea typeface="Open Sans" charset="0"/>
                <a:cs typeface="Open Sans" charset="0"/>
              </a:rPr>
              <a:t>significantly below</a:t>
            </a:r>
            <a:r>
              <a:rPr lang="en-US" dirty="0" smtClean="0">
                <a:solidFill>
                  <a:schemeClr val="tx1">
                    <a:lumMod val="65000"/>
                    <a:lumOff val="35000"/>
                  </a:schemeClr>
                </a:solidFill>
                <a:latin typeface="Open Sans" charset="0"/>
                <a:ea typeface="Open Sans" charset="0"/>
                <a:cs typeface="Open Sans" charset="0"/>
              </a:rPr>
              <a:t> Obama’s 43% in 2008 and 39% in </a:t>
            </a:r>
            <a:r>
              <a:rPr lang="en-US" dirty="0">
                <a:solidFill>
                  <a:schemeClr val="tx1">
                    <a:lumMod val="65000"/>
                    <a:lumOff val="35000"/>
                  </a:schemeClr>
                </a:solidFill>
                <a:latin typeface="Open Sans" charset="0"/>
                <a:ea typeface="Open Sans" charset="0"/>
                <a:cs typeface="Open Sans" charset="0"/>
              </a:rPr>
              <a:t>2012</a:t>
            </a:r>
            <a:r>
              <a:rPr lang="en-US" dirty="0" smtClean="0">
                <a:solidFill>
                  <a:schemeClr val="tx1">
                    <a:lumMod val="65000"/>
                    <a:lumOff val="35000"/>
                  </a:schemeClr>
                </a:solidFill>
                <a:latin typeface="Open Sans" charset="0"/>
                <a:ea typeface="Open Sans" charset="0"/>
                <a:cs typeface="Open Sans" charset="0"/>
              </a:rPr>
              <a:t>. </a:t>
            </a:r>
          </a:p>
          <a:p>
            <a:pPr>
              <a:lnSpc>
                <a:spcPts val="1800"/>
              </a:lnSpc>
            </a:pPr>
            <a:r>
              <a:rPr lang="en-US" dirty="0" smtClean="0">
                <a:solidFill>
                  <a:schemeClr val="tx1">
                    <a:lumMod val="65000"/>
                    <a:lumOff val="35000"/>
                  </a:schemeClr>
                </a:solidFill>
                <a:latin typeface="Open Sans" charset="0"/>
                <a:ea typeface="Open Sans" charset="0"/>
                <a:cs typeface="Open Sans" charset="0"/>
              </a:rPr>
              <a:t>Anger at elites and the stalled economy are critical issues, but Trump’s base was laced together by racial fear of the relative population growth of people of color, anti-immigrant and anti-Muslim fervor, and resistance to both the equality of women and the assertion of LGBTQ rights.</a:t>
            </a:r>
          </a:p>
          <a:p>
            <a:pPr>
              <a:lnSpc>
                <a:spcPts val="1800"/>
              </a:lnSpc>
            </a:pPr>
            <a:r>
              <a:rPr lang="en-US" dirty="0" smtClean="0">
                <a:solidFill>
                  <a:schemeClr val="tx1">
                    <a:lumMod val="65000"/>
                    <a:lumOff val="35000"/>
                  </a:schemeClr>
                </a:solidFill>
                <a:latin typeface="Open Sans" charset="0"/>
                <a:ea typeface="Open Sans" charset="0"/>
                <a:cs typeface="Open Sans" charset="0"/>
              </a:rPr>
              <a:t>Trump’s support was strongest among white men (63%), especially those in lower and middle income brackets. Whites with less than a college degree voted for him at about 14 points higher than they did for Romney, which offset Republican losses of about ten points among whites with college or graduate degrees, as compared to 2012. </a:t>
            </a:r>
          </a:p>
          <a:p>
            <a:pPr>
              <a:lnSpc>
                <a:spcPts val="1800"/>
              </a:lnSpc>
            </a:pPr>
            <a:r>
              <a:rPr lang="en-US" dirty="0" smtClean="0">
                <a:solidFill>
                  <a:schemeClr val="tx1">
                    <a:lumMod val="65000"/>
                    <a:lumOff val="35000"/>
                  </a:schemeClr>
                </a:solidFill>
                <a:latin typeface="Open Sans" charset="0"/>
                <a:ea typeface="Open Sans" charset="0"/>
                <a:cs typeface="Open Sans" charset="0"/>
              </a:rPr>
              <a:t>A big surprise for some was that white women, who many expected to desert Trump, gave him 53% of their votes, the same percentage as for Romney in 2012.</a:t>
            </a:r>
          </a:p>
          <a:p>
            <a:endParaRPr lang="en-US" dirty="0">
              <a:solidFill>
                <a:schemeClr val="tx1">
                  <a:lumMod val="65000"/>
                  <a:lumOff val="35000"/>
                </a:schemeClr>
              </a:solidFill>
              <a:latin typeface="Univers 55 Roman" charset="0"/>
              <a:ea typeface="Univers 55 Roman" charset="0"/>
              <a:cs typeface="Univers 55 Roman" charset="0"/>
            </a:endParaRPr>
          </a:p>
        </p:txBody>
      </p:sp>
      <p:sp>
        <p:nvSpPr>
          <p:cNvPr id="4" name="Rectangle 3"/>
          <p:cNvSpPr/>
          <p:nvPr/>
        </p:nvSpPr>
        <p:spPr>
          <a:xfrm>
            <a:off x="457200" y="457200"/>
            <a:ext cx="3962400" cy="1397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122064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20725"/>
            <a:ext cx="3962400" cy="2797175"/>
          </a:xfrm>
        </p:spPr>
        <p:txBody>
          <a:bodyPr>
            <a:normAutofit/>
          </a:bodyPr>
          <a:lstStyle/>
          <a:p>
            <a:pPr>
              <a:lnSpc>
                <a:spcPts val="3840"/>
              </a:lnSpc>
            </a:pPr>
            <a:r>
              <a:rPr lang="en-US" sz="3200" dirty="0" smtClean="0">
                <a:solidFill>
                  <a:schemeClr val="tx1">
                    <a:lumMod val="65000"/>
                    <a:lumOff val="35000"/>
                  </a:schemeClr>
                </a:solidFill>
                <a:latin typeface="Open Sans Light" charset="0"/>
                <a:ea typeface="Open Sans Light" charset="0"/>
                <a:cs typeface="Open Sans Light" charset="0"/>
              </a:rPr>
              <a:t>The Rising American Electorate Voted Democratic by a Smaller Margin than in 2012</a:t>
            </a:r>
            <a:endParaRPr lang="en-US" sz="3200" dirty="0">
              <a:solidFill>
                <a:schemeClr val="tx1">
                  <a:lumMod val="65000"/>
                  <a:lumOff val="35000"/>
                </a:schemeClr>
              </a:solidFill>
              <a:latin typeface="Open Sans Light" charset="0"/>
              <a:ea typeface="Open Sans Light" charset="0"/>
              <a:cs typeface="Open Sans Light" charset="0"/>
            </a:endParaRPr>
          </a:p>
        </p:txBody>
      </p:sp>
      <p:sp>
        <p:nvSpPr>
          <p:cNvPr id="3" name="Content Placeholder 2"/>
          <p:cNvSpPr>
            <a:spLocks noGrp="1"/>
          </p:cNvSpPr>
          <p:nvPr>
            <p:ph idx="1"/>
          </p:nvPr>
        </p:nvSpPr>
        <p:spPr>
          <a:xfrm>
            <a:off x="4876800" y="457201"/>
            <a:ext cx="6477000" cy="5943600"/>
          </a:xfrm>
        </p:spPr>
        <p:txBody>
          <a:bodyPr>
            <a:normAutofit fontScale="55000" lnSpcReduction="20000"/>
          </a:bodyPr>
          <a:lstStyle/>
          <a:p>
            <a:pPr>
              <a:lnSpc>
                <a:spcPts val="1800"/>
              </a:lnSpc>
            </a:pPr>
            <a:r>
              <a:rPr lang="en-US" dirty="0" smtClean="0">
                <a:solidFill>
                  <a:schemeClr val="tx1">
                    <a:lumMod val="65000"/>
                    <a:lumOff val="35000"/>
                  </a:schemeClr>
                </a:solidFill>
                <a:latin typeface="Open Sans" charset="0"/>
                <a:ea typeface="Open Sans" charset="0"/>
                <a:cs typeface="Open Sans" charset="0"/>
              </a:rPr>
              <a:t>All key sectors of the Rising American Electorate supported Clinton strongly, but below Obama’s win levels in 2012. </a:t>
            </a:r>
          </a:p>
          <a:p>
            <a:pPr>
              <a:lnSpc>
                <a:spcPts val="1800"/>
              </a:lnSpc>
            </a:pPr>
            <a:r>
              <a:rPr lang="en-US" dirty="0" smtClean="0">
                <a:solidFill>
                  <a:schemeClr val="tx1">
                    <a:lumMod val="65000"/>
                    <a:lumOff val="35000"/>
                  </a:schemeClr>
                </a:solidFill>
                <a:latin typeface="Open Sans" charset="0"/>
                <a:ea typeface="Open Sans" charset="0"/>
                <a:cs typeface="Open Sans" charset="0"/>
              </a:rPr>
              <a:t>The Latino vote grew by one percentage point of the total electorate. Their vote is still in dispute: National Exit Poll says Latinos voted 65% for Hillary (versus 73% for Obama in 2012), Latino Decisions says 81%. </a:t>
            </a:r>
          </a:p>
          <a:p>
            <a:pPr>
              <a:lnSpc>
                <a:spcPts val="1800"/>
              </a:lnSpc>
            </a:pPr>
            <a:r>
              <a:rPr lang="en-US" dirty="0" smtClean="0">
                <a:solidFill>
                  <a:schemeClr val="tx1">
                    <a:lumMod val="65000"/>
                    <a:lumOff val="35000"/>
                  </a:schemeClr>
                </a:solidFill>
                <a:latin typeface="Open Sans" charset="0"/>
                <a:ea typeface="Open Sans" charset="0"/>
                <a:cs typeface="Open Sans" charset="0"/>
              </a:rPr>
              <a:t>National Exit Poll says Asian vote grew by 1% of the electorate and voted 65% for Clinton, versus 76% for Obama in 2012.  </a:t>
            </a:r>
            <a:r>
              <a:rPr lang="en-US" dirty="0">
                <a:solidFill>
                  <a:schemeClr val="tx1">
                    <a:lumMod val="65000"/>
                    <a:lumOff val="35000"/>
                  </a:schemeClr>
                </a:solidFill>
                <a:latin typeface="Open Sans" charset="0"/>
                <a:ea typeface="Open Sans" charset="0"/>
                <a:cs typeface="Open Sans" charset="0"/>
              </a:rPr>
              <a:t>An Asian American poll says 75% for Clinton</a:t>
            </a:r>
            <a:r>
              <a:rPr lang="en-US" dirty="0" smtClean="0">
                <a:solidFill>
                  <a:schemeClr val="tx1">
                    <a:lumMod val="65000"/>
                    <a:lumOff val="35000"/>
                  </a:schemeClr>
                </a:solidFill>
                <a:latin typeface="Open Sans" charset="0"/>
                <a:ea typeface="Open Sans" charset="0"/>
                <a:cs typeface="Open Sans" charset="0"/>
              </a:rPr>
              <a:t>.</a:t>
            </a:r>
          </a:p>
          <a:p>
            <a:pPr>
              <a:lnSpc>
                <a:spcPts val="1800"/>
              </a:lnSpc>
            </a:pPr>
            <a:r>
              <a:rPr lang="en-US" dirty="0" smtClean="0">
                <a:solidFill>
                  <a:schemeClr val="tx1">
                    <a:lumMod val="65000"/>
                    <a:lumOff val="35000"/>
                  </a:schemeClr>
                </a:solidFill>
                <a:latin typeface="Open Sans" charset="0"/>
                <a:ea typeface="Open Sans" charset="0"/>
                <a:cs typeface="Open Sans" charset="0"/>
              </a:rPr>
              <a:t>88% of Black voters chose Clinton. This was 5 points lower than their 2012 vote for Obama, a difference that is in part explained by a substantial Black gender gap: 94% of Black women voted for Clinton, versus 80% of Black men. Black voter turnout was 1% lower than in 2012. </a:t>
            </a:r>
            <a:r>
              <a:rPr lang="en-US" dirty="0">
                <a:solidFill>
                  <a:schemeClr val="tx1">
                    <a:lumMod val="65000"/>
                    <a:lumOff val="35000"/>
                  </a:schemeClr>
                </a:solidFill>
                <a:latin typeface="Open Sans" charset="0"/>
                <a:ea typeface="Open Sans" charset="0"/>
                <a:cs typeface="Open Sans" charset="0"/>
              </a:rPr>
              <a:t>Voter suppression was also a factor</a:t>
            </a:r>
            <a:r>
              <a:rPr lang="en-US" dirty="0" smtClean="0">
                <a:solidFill>
                  <a:schemeClr val="tx1">
                    <a:lumMod val="65000"/>
                    <a:lumOff val="35000"/>
                  </a:schemeClr>
                </a:solidFill>
                <a:latin typeface="Open Sans" charset="0"/>
                <a:ea typeface="Open Sans" charset="0"/>
                <a:cs typeface="Open Sans" charset="0"/>
              </a:rPr>
              <a:t>.</a:t>
            </a:r>
          </a:p>
          <a:p>
            <a:pPr>
              <a:lnSpc>
                <a:spcPts val="1800"/>
              </a:lnSpc>
            </a:pPr>
            <a:r>
              <a:rPr lang="en-US" dirty="0" smtClean="0">
                <a:solidFill>
                  <a:schemeClr val="tx1">
                    <a:lumMod val="65000"/>
                    <a:lumOff val="35000"/>
                  </a:schemeClr>
                </a:solidFill>
                <a:latin typeface="Open Sans" charset="0"/>
                <a:ea typeface="Open Sans" charset="0"/>
                <a:cs typeface="Open Sans" charset="0"/>
              </a:rPr>
              <a:t>Young voters: 55-37 for Clinton, 5 points lower than for Obama in 2012</a:t>
            </a:r>
          </a:p>
          <a:p>
            <a:pPr>
              <a:lnSpc>
                <a:spcPts val="1800"/>
              </a:lnSpc>
            </a:pPr>
            <a:r>
              <a:rPr lang="en-US" dirty="0" smtClean="0">
                <a:solidFill>
                  <a:schemeClr val="tx1">
                    <a:lumMod val="65000"/>
                    <a:lumOff val="35000"/>
                  </a:schemeClr>
                </a:solidFill>
                <a:latin typeface="Open Sans" charset="0"/>
                <a:ea typeface="Open Sans" charset="0"/>
                <a:cs typeface="Open Sans" charset="0"/>
              </a:rPr>
              <a:t>Unmarried women: 62-33 for Clinton, 5 points lower than in 2012</a:t>
            </a:r>
          </a:p>
          <a:p>
            <a:pPr>
              <a:lnSpc>
                <a:spcPts val="1800"/>
              </a:lnSpc>
            </a:pPr>
            <a:r>
              <a:rPr lang="en-US" dirty="0" smtClean="0">
                <a:solidFill>
                  <a:schemeClr val="tx1">
                    <a:lumMod val="65000"/>
                    <a:lumOff val="35000"/>
                  </a:schemeClr>
                </a:solidFill>
                <a:latin typeface="Open Sans" charset="0"/>
                <a:ea typeface="Open Sans" charset="0"/>
                <a:cs typeface="Open Sans" charset="0"/>
              </a:rPr>
              <a:t>Union households: 51-43 for Clinton, 7 points lower than in 2012</a:t>
            </a:r>
          </a:p>
          <a:p>
            <a:pPr>
              <a:lnSpc>
                <a:spcPts val="1800"/>
              </a:lnSpc>
            </a:pPr>
            <a:r>
              <a:rPr lang="en-US" dirty="0" smtClean="0">
                <a:solidFill>
                  <a:schemeClr val="tx1">
                    <a:lumMod val="65000"/>
                    <a:lumOff val="35000"/>
                  </a:schemeClr>
                </a:solidFill>
                <a:latin typeface="Open Sans" charset="0"/>
                <a:ea typeface="Open Sans" charset="0"/>
                <a:cs typeface="Open Sans" charset="0"/>
              </a:rPr>
              <a:t>LGBTQ voters: 78-14 for Clinton, 10 points higher than for Obama in 2012</a:t>
            </a:r>
          </a:p>
          <a:p>
            <a:endParaRPr lang="en-US" dirty="0"/>
          </a:p>
        </p:txBody>
      </p:sp>
      <p:sp>
        <p:nvSpPr>
          <p:cNvPr id="4" name="Rectangle 3"/>
          <p:cNvSpPr/>
          <p:nvPr/>
        </p:nvSpPr>
        <p:spPr>
          <a:xfrm>
            <a:off x="457200" y="457200"/>
            <a:ext cx="3962400" cy="1397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733218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p:cNvSpPr/>
          <p:nvPr/>
        </p:nvSpPr>
        <p:spPr>
          <a:xfrm>
            <a:off x="457200" y="1282700"/>
            <a:ext cx="3962400" cy="3873500"/>
          </a:xfrm>
          <a:prstGeom prst="rect">
            <a:avLst/>
          </a:prstGeom>
          <a:solidFill>
            <a:srgbClr val="09223A">
              <a:alpha val="7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787400" y="2227263"/>
            <a:ext cx="3352800" cy="2014537"/>
          </a:xfrm>
        </p:spPr>
        <p:txBody>
          <a:bodyPr>
            <a:noAutofit/>
          </a:bodyPr>
          <a:lstStyle/>
          <a:p>
            <a:pPr algn="l"/>
            <a:r>
              <a:rPr lang="en-US" sz="3600" dirty="0" smtClean="0">
                <a:solidFill>
                  <a:schemeClr val="bg1">
                    <a:lumMod val="95000"/>
                  </a:schemeClr>
                </a:solidFill>
                <a:latin typeface="Open Sans Light" charset="0"/>
                <a:ea typeface="Open Sans Light" charset="0"/>
                <a:cs typeface="Open Sans Light" charset="0"/>
              </a:rPr>
              <a:t>Part II: What to Expect from a Trump Presidency</a:t>
            </a:r>
            <a:endParaRPr lang="en-US" sz="3600" dirty="0">
              <a:solidFill>
                <a:schemeClr val="bg1">
                  <a:lumMod val="95000"/>
                </a:schemeClr>
              </a:solidFill>
              <a:latin typeface="Open Sans Light" charset="0"/>
              <a:ea typeface="Open Sans Light" charset="0"/>
              <a:cs typeface="Open Sans Light" charset="0"/>
            </a:endParaRPr>
          </a:p>
        </p:txBody>
      </p:sp>
    </p:spTree>
    <p:extLst>
      <p:ext uri="{BB962C8B-B14F-4D97-AF65-F5344CB8AC3E}">
        <p14:creationId xmlns:p14="http://schemas.microsoft.com/office/powerpoint/2010/main" val="22169542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76800" y="3873500"/>
            <a:ext cx="3251200" cy="2984500"/>
          </a:xfrm>
        </p:spPr>
        <p:txBody>
          <a:bodyPr>
            <a:normAutofit/>
          </a:bodyPr>
          <a:lstStyle/>
          <a:p>
            <a:r>
              <a:rPr lang="en-US" sz="1700" dirty="0" smtClean="0">
                <a:solidFill>
                  <a:srgbClr val="961C2A"/>
                </a:solidFill>
                <a:latin typeface="Open Sans" charset="0"/>
                <a:ea typeface="Open Sans" charset="0"/>
                <a:cs typeface="Open Sans" charset="0"/>
              </a:rPr>
              <a:t>A major realignment of forces </a:t>
            </a:r>
            <a:r>
              <a:rPr lang="en-US" sz="1700" cap="all" dirty="0">
                <a:solidFill>
                  <a:schemeClr val="tx1">
                    <a:lumMod val="65000"/>
                    <a:lumOff val="35000"/>
                  </a:schemeClr>
                </a:solidFill>
                <a:latin typeface="Open Sans" charset="0"/>
                <a:ea typeface="Open Sans" charset="0"/>
                <a:cs typeface="Open Sans" charset="0"/>
              </a:rPr>
              <a:t/>
            </a:r>
            <a:br>
              <a:rPr lang="en-US" sz="1700" cap="all" dirty="0">
                <a:solidFill>
                  <a:schemeClr val="tx1">
                    <a:lumMod val="65000"/>
                    <a:lumOff val="35000"/>
                  </a:schemeClr>
                </a:solidFill>
                <a:latin typeface="Open Sans" charset="0"/>
                <a:ea typeface="Open Sans" charset="0"/>
                <a:cs typeface="Open Sans" charset="0"/>
              </a:rPr>
            </a:br>
            <a:r>
              <a:rPr lang="en-US" sz="1700" dirty="0" smtClean="0">
                <a:solidFill>
                  <a:schemeClr val="tx1">
                    <a:lumMod val="65000"/>
                    <a:lumOff val="35000"/>
                  </a:schemeClr>
                </a:solidFill>
                <a:latin typeface="Open Sans" charset="0"/>
                <a:ea typeface="Open Sans" charset="0"/>
                <a:cs typeface="Open Sans" charset="0"/>
              </a:rPr>
              <a:t>theocrats and white nationalists more prominent</a:t>
            </a:r>
            <a:br>
              <a:rPr lang="en-US" sz="1700" dirty="0" smtClean="0">
                <a:solidFill>
                  <a:schemeClr val="tx1">
                    <a:lumMod val="65000"/>
                    <a:lumOff val="35000"/>
                  </a:schemeClr>
                </a:solidFill>
                <a:latin typeface="Open Sans" charset="0"/>
                <a:ea typeface="Open Sans" charset="0"/>
                <a:cs typeface="Open Sans" charset="0"/>
              </a:rPr>
            </a:br>
            <a:endParaRPr lang="en-US" sz="1700" dirty="0" smtClean="0">
              <a:solidFill>
                <a:schemeClr val="tx1">
                  <a:lumMod val="65000"/>
                  <a:lumOff val="35000"/>
                </a:schemeClr>
              </a:solidFill>
              <a:latin typeface="Open Sans" charset="0"/>
              <a:ea typeface="Open Sans" charset="0"/>
              <a:cs typeface="Open Sans" charset="0"/>
            </a:endParaRPr>
          </a:p>
          <a:p>
            <a:r>
              <a:rPr lang="en-US" sz="1700" dirty="0" smtClean="0">
                <a:solidFill>
                  <a:srgbClr val="961C2A"/>
                </a:solidFill>
                <a:latin typeface="Open Sans" charset="0"/>
                <a:ea typeface="Open Sans" charset="0"/>
                <a:cs typeface="Open Sans" charset="0"/>
              </a:rPr>
              <a:t>Not just more of the same</a:t>
            </a:r>
            <a:r>
              <a:rPr lang="en-US" sz="1700" cap="all" dirty="0" smtClean="0">
                <a:solidFill>
                  <a:schemeClr val="tx1">
                    <a:lumMod val="65000"/>
                    <a:lumOff val="35000"/>
                  </a:schemeClr>
                </a:solidFill>
                <a:latin typeface="Open Sans" charset="0"/>
                <a:ea typeface="Open Sans" charset="0"/>
                <a:cs typeface="Open Sans" charset="0"/>
              </a:rPr>
              <a:t/>
            </a:r>
            <a:br>
              <a:rPr lang="en-US" sz="1700" cap="all" dirty="0" smtClean="0">
                <a:solidFill>
                  <a:schemeClr val="tx1">
                    <a:lumMod val="65000"/>
                    <a:lumOff val="35000"/>
                  </a:schemeClr>
                </a:solidFill>
                <a:latin typeface="Open Sans" charset="0"/>
                <a:ea typeface="Open Sans" charset="0"/>
                <a:cs typeface="Open Sans" charset="0"/>
              </a:rPr>
            </a:br>
            <a:r>
              <a:rPr lang="en-US" sz="1700" dirty="0" smtClean="0">
                <a:solidFill>
                  <a:schemeClr val="tx1">
                    <a:lumMod val="65000"/>
                    <a:lumOff val="35000"/>
                  </a:schemeClr>
                </a:solidFill>
                <a:latin typeface="Open Sans" charset="0"/>
                <a:ea typeface="Open Sans" charset="0"/>
                <a:cs typeface="Open Sans" charset="0"/>
              </a:rPr>
              <a:t>very different than Nixon, Reagan or Bush II</a:t>
            </a:r>
            <a:r>
              <a:rPr lang="en-US" dirty="0" smtClean="0">
                <a:solidFill>
                  <a:schemeClr val="tx1">
                    <a:lumMod val="65000"/>
                    <a:lumOff val="35000"/>
                  </a:schemeClr>
                </a:solidFill>
                <a:latin typeface="Open Sans" charset="0"/>
                <a:ea typeface="Open Sans" charset="0"/>
                <a:cs typeface="Open Sans" charset="0"/>
              </a:rPr>
              <a:t/>
            </a:r>
            <a:br>
              <a:rPr lang="en-US" dirty="0" smtClean="0">
                <a:solidFill>
                  <a:schemeClr val="tx1">
                    <a:lumMod val="65000"/>
                    <a:lumOff val="35000"/>
                  </a:schemeClr>
                </a:solidFill>
                <a:latin typeface="Open Sans" charset="0"/>
                <a:ea typeface="Open Sans" charset="0"/>
                <a:cs typeface="Open Sans" charset="0"/>
              </a:rPr>
            </a:br>
            <a:endParaRPr lang="en-US" cap="all" dirty="0">
              <a:solidFill>
                <a:srgbClr val="961C2A"/>
              </a:solidFill>
              <a:latin typeface="Open Sans" charset="0"/>
              <a:ea typeface="Open Sans" charset="0"/>
              <a:cs typeface="Open Sans" charset="0"/>
            </a:endParaRPr>
          </a:p>
          <a:p>
            <a:endParaRPr lang="en-US" dirty="0" smtClean="0">
              <a:solidFill>
                <a:schemeClr val="tx1">
                  <a:lumMod val="65000"/>
                  <a:lumOff val="35000"/>
                </a:schemeClr>
              </a:solidFill>
              <a:latin typeface="Univers 55 Roman" charset="0"/>
              <a:ea typeface="Univers 55 Roman" charset="0"/>
              <a:cs typeface="Univers 55 Roman" charset="0"/>
            </a:endParaRPr>
          </a:p>
        </p:txBody>
      </p:sp>
      <p:sp>
        <p:nvSpPr>
          <p:cNvPr id="7" name="Title 1"/>
          <p:cNvSpPr txBox="1">
            <a:spLocks/>
          </p:cNvSpPr>
          <p:nvPr/>
        </p:nvSpPr>
        <p:spPr>
          <a:xfrm>
            <a:off x="457200" y="0"/>
            <a:ext cx="3873500" cy="32416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solidFill>
                  <a:schemeClr val="tx1">
                    <a:lumMod val="65000"/>
                    <a:lumOff val="35000"/>
                  </a:schemeClr>
                </a:solidFill>
                <a:latin typeface="Open Sans Light" charset="0"/>
                <a:ea typeface="Open Sans Light" charset="0"/>
                <a:cs typeface="Open Sans Light" charset="0"/>
              </a:rPr>
              <a:t>What to Expect from a Trump Presidency</a:t>
            </a:r>
            <a:endParaRPr lang="en-US" sz="3200" dirty="0">
              <a:solidFill>
                <a:schemeClr val="tx1">
                  <a:lumMod val="65000"/>
                  <a:lumOff val="35000"/>
                </a:schemeClr>
              </a:solidFill>
              <a:latin typeface="Open Sans Light" charset="0"/>
              <a:ea typeface="Open Sans Light" charset="0"/>
              <a:cs typeface="Open Sans Light" charset="0"/>
            </a:endParaRPr>
          </a:p>
        </p:txBody>
      </p:sp>
      <p:sp>
        <p:nvSpPr>
          <p:cNvPr id="8" name="Rectangle 7"/>
          <p:cNvSpPr/>
          <p:nvPr/>
        </p:nvSpPr>
        <p:spPr>
          <a:xfrm>
            <a:off x="457200" y="457200"/>
            <a:ext cx="3962400" cy="1397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2"/>
          <p:cNvSpPr txBox="1">
            <a:spLocks/>
          </p:cNvSpPr>
          <p:nvPr/>
        </p:nvSpPr>
        <p:spPr>
          <a:xfrm>
            <a:off x="8458200" y="3898900"/>
            <a:ext cx="3276600" cy="25019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solidFill>
                  <a:srgbClr val="961C2A"/>
                </a:solidFill>
                <a:latin typeface="Open Sans" charset="0"/>
                <a:ea typeface="Open Sans" charset="0"/>
                <a:cs typeface="Open Sans" charset="0"/>
              </a:rPr>
              <a:t>This is not a drill</a:t>
            </a:r>
            <a:r>
              <a:rPr lang="en-US" sz="1600" dirty="0">
                <a:solidFill>
                  <a:schemeClr val="tx1">
                    <a:lumMod val="65000"/>
                    <a:lumOff val="35000"/>
                  </a:schemeClr>
                </a:solidFill>
                <a:latin typeface="Open Sans" charset="0"/>
                <a:ea typeface="Open Sans" charset="0"/>
                <a:cs typeface="Open Sans" charset="0"/>
              </a:rPr>
              <a:t/>
            </a:r>
            <a:br>
              <a:rPr lang="en-US" sz="1600" dirty="0">
                <a:solidFill>
                  <a:schemeClr val="tx1">
                    <a:lumMod val="65000"/>
                    <a:lumOff val="35000"/>
                  </a:schemeClr>
                </a:solidFill>
                <a:latin typeface="Open Sans" charset="0"/>
                <a:ea typeface="Open Sans" charset="0"/>
                <a:cs typeface="Open Sans" charset="0"/>
              </a:rPr>
            </a:br>
            <a:r>
              <a:rPr lang="en-US" sz="1600" dirty="0">
                <a:solidFill>
                  <a:schemeClr val="tx1">
                    <a:lumMod val="65000"/>
                    <a:lumOff val="35000"/>
                  </a:schemeClr>
                </a:solidFill>
                <a:latin typeface="Open Sans" charset="0"/>
                <a:ea typeface="Open Sans" charset="0"/>
                <a:cs typeface="Open Sans" charset="0"/>
              </a:rPr>
              <a:t>we face unprecedented dangers</a:t>
            </a:r>
            <a:endParaRPr lang="en-US" sz="1600" cap="all" dirty="0">
              <a:solidFill>
                <a:schemeClr val="tx1">
                  <a:lumMod val="65000"/>
                  <a:lumOff val="35000"/>
                </a:schemeClr>
              </a:solidFill>
              <a:latin typeface="Open Sans" charset="0"/>
              <a:ea typeface="Open Sans" charset="0"/>
              <a:cs typeface="Open Sans" charset="0"/>
            </a:endParaRPr>
          </a:p>
        </p:txBody>
      </p:sp>
      <p:sp>
        <p:nvSpPr>
          <p:cNvPr id="11" name="Rectangle 10"/>
          <p:cNvSpPr/>
          <p:nvPr/>
        </p:nvSpPr>
        <p:spPr>
          <a:xfrm>
            <a:off x="4876800" y="457200"/>
            <a:ext cx="6858000" cy="3162300"/>
          </a:xfrm>
          <a:prstGeom prst="rect">
            <a:avLst/>
          </a:prstGeom>
          <a:blipFill>
            <a:blip r:embed="rId2"/>
            <a:srcRect/>
            <a:stretch>
              <a:fillRect t="-19397" b="-19397"/>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094074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3327400" cy="2032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0" y="2019300"/>
            <a:ext cx="3323968" cy="3416300"/>
          </a:xfrm>
          <a:prstGeom prst="rect">
            <a:avLst/>
          </a:prstGeom>
          <a:blipFill dpi="0" rotWithShape="1">
            <a:blip r:embed="rId3"/>
            <a:srcRect/>
            <a:stretch>
              <a:fillRect l="-850" t="-10811" r="-1926" b="-2702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0" y="4762500"/>
            <a:ext cx="3327400" cy="2095500"/>
          </a:xfrm>
          <a:prstGeom prst="rect">
            <a:avLst/>
          </a:prstGeom>
          <a:blipFill>
            <a:blip r:embed="rId4"/>
            <a:srcRect/>
            <a:stretch>
              <a:fillRect l="-4962" r="-496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3327400" y="4762500"/>
            <a:ext cx="2806700" cy="209550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p:nvSpPr>
        <p:spPr>
          <a:xfrm>
            <a:off x="6096000" y="4762500"/>
            <a:ext cx="2806700" cy="2095500"/>
          </a:xfrm>
          <a:prstGeom prst="rect">
            <a:avLst/>
          </a:prstGeom>
          <a:blipFill>
            <a:blip r:embed="rId6"/>
            <a:srcRect/>
            <a:stretch>
              <a:fillRect l="-5385" r="-538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p:nvSpPr>
        <p:spPr>
          <a:xfrm>
            <a:off x="8902700" y="4762500"/>
            <a:ext cx="3327400" cy="2095500"/>
          </a:xfrm>
          <a:prstGeom prst="rect">
            <a:avLst/>
          </a:prstGeom>
          <a:blipFill>
            <a:blip r:embed="rId7"/>
            <a:srcRect/>
            <a:stretch>
              <a:fillRect l="-839" t="-4546" r="-839" b="-454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p:nvSpPr>
        <p:spPr>
          <a:xfrm>
            <a:off x="8902700" y="2019300"/>
            <a:ext cx="3327400" cy="2743200"/>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p:nvSpPr>
        <p:spPr>
          <a:xfrm>
            <a:off x="8915400" y="0"/>
            <a:ext cx="3327400" cy="2032000"/>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3683000" y="1196569"/>
            <a:ext cx="4838700" cy="2831544"/>
          </a:xfrm>
          <a:prstGeom prst="rect">
            <a:avLst/>
          </a:prstGeom>
          <a:noFill/>
        </p:spPr>
        <p:txBody>
          <a:bodyPr wrap="square" rtlCol="0">
            <a:spAutoFit/>
          </a:bodyPr>
          <a:lstStyle/>
          <a:p>
            <a:pPr marL="285750" indent="-285750">
              <a:buFont typeface="Arial" charset="0"/>
              <a:buChar char="•"/>
            </a:pPr>
            <a:r>
              <a:rPr lang="en-US" sz="1600" dirty="0" smtClean="0">
                <a:solidFill>
                  <a:schemeClr val="tx1">
                    <a:lumMod val="65000"/>
                    <a:lumOff val="35000"/>
                  </a:schemeClr>
                </a:solidFill>
                <a:latin typeface="Open Sans" charset="0"/>
                <a:ea typeface="Open Sans" charset="0"/>
                <a:cs typeface="Open Sans" charset="0"/>
              </a:rPr>
              <a:t>Far Right communications and legal experts within inner circle</a:t>
            </a:r>
          </a:p>
          <a:p>
            <a:pPr marL="285750" indent="-285750">
              <a:buFont typeface="Arial" charset="0"/>
              <a:buChar char="•"/>
            </a:pPr>
            <a:endParaRPr lang="en-US" sz="1600" dirty="0" smtClean="0">
              <a:solidFill>
                <a:schemeClr val="tx1">
                  <a:lumMod val="65000"/>
                  <a:lumOff val="35000"/>
                </a:schemeClr>
              </a:solidFill>
              <a:latin typeface="Open Sans" charset="0"/>
              <a:ea typeface="Open Sans" charset="0"/>
              <a:cs typeface="Open Sans" charset="0"/>
            </a:endParaRPr>
          </a:p>
          <a:p>
            <a:pPr marL="285750" indent="-285750">
              <a:buFont typeface="Arial" charset="0"/>
              <a:buChar char="•"/>
            </a:pPr>
            <a:r>
              <a:rPr lang="en-US" sz="1600" dirty="0" smtClean="0">
                <a:solidFill>
                  <a:schemeClr val="tx1">
                    <a:lumMod val="65000"/>
                    <a:lumOff val="35000"/>
                  </a:schemeClr>
                </a:solidFill>
                <a:latin typeface="Open Sans" charset="0"/>
                <a:ea typeface="Open Sans" charset="0"/>
                <a:cs typeface="Open Sans" charset="0"/>
              </a:rPr>
              <a:t>Christian nationalists/theocrats in leadership</a:t>
            </a:r>
          </a:p>
          <a:p>
            <a:pPr marL="285750" indent="-285750">
              <a:buFont typeface="Arial" charset="0"/>
              <a:buChar char="•"/>
            </a:pPr>
            <a:endParaRPr lang="en-US" sz="1600" dirty="0" smtClean="0">
              <a:solidFill>
                <a:schemeClr val="tx1">
                  <a:lumMod val="65000"/>
                  <a:lumOff val="35000"/>
                </a:schemeClr>
              </a:solidFill>
              <a:latin typeface="Open Sans" charset="0"/>
              <a:ea typeface="Open Sans" charset="0"/>
              <a:cs typeface="Open Sans" charset="0"/>
            </a:endParaRPr>
          </a:p>
          <a:p>
            <a:pPr marL="285750" indent="-285750">
              <a:buFont typeface="Arial" charset="0"/>
              <a:buChar char="•"/>
            </a:pPr>
            <a:r>
              <a:rPr lang="en-US" sz="1600" dirty="0">
                <a:solidFill>
                  <a:schemeClr val="tx1">
                    <a:lumMod val="65000"/>
                    <a:lumOff val="35000"/>
                  </a:schemeClr>
                </a:solidFill>
                <a:latin typeface="Open Sans" charset="0"/>
                <a:ea typeface="Open Sans" charset="0"/>
                <a:cs typeface="Open Sans" charset="0"/>
              </a:rPr>
              <a:t>R</a:t>
            </a:r>
            <a:r>
              <a:rPr lang="en-US" sz="1600" dirty="0" smtClean="0">
                <a:solidFill>
                  <a:schemeClr val="tx1">
                    <a:lumMod val="65000"/>
                    <a:lumOff val="35000"/>
                  </a:schemeClr>
                </a:solidFill>
                <a:latin typeface="Open Sans" charset="0"/>
                <a:ea typeface="Open Sans" charset="0"/>
                <a:cs typeface="Open Sans" charset="0"/>
              </a:rPr>
              <a:t>eince Priebus, Ryan wing fall in line</a:t>
            </a:r>
          </a:p>
          <a:p>
            <a:pPr marL="285750" indent="-285750">
              <a:buFont typeface="Arial" charset="0"/>
              <a:buChar char="•"/>
            </a:pPr>
            <a:endParaRPr lang="en-US" sz="1600" dirty="0" smtClean="0">
              <a:solidFill>
                <a:schemeClr val="tx1">
                  <a:lumMod val="65000"/>
                  <a:lumOff val="35000"/>
                </a:schemeClr>
              </a:solidFill>
              <a:latin typeface="Open Sans" charset="0"/>
              <a:ea typeface="Open Sans" charset="0"/>
              <a:cs typeface="Open Sans" charset="0"/>
            </a:endParaRPr>
          </a:p>
          <a:p>
            <a:pPr marL="285750" indent="-285750">
              <a:buFont typeface="Arial" charset="0"/>
              <a:buChar char="•"/>
            </a:pPr>
            <a:r>
              <a:rPr lang="en-US" sz="1600" dirty="0" smtClean="0">
                <a:solidFill>
                  <a:schemeClr val="tx1">
                    <a:lumMod val="65000"/>
                    <a:lumOff val="35000"/>
                  </a:schemeClr>
                </a:solidFill>
                <a:latin typeface="Open Sans" charset="0"/>
                <a:ea typeface="Open Sans" charset="0"/>
                <a:cs typeface="Open Sans" charset="0"/>
              </a:rPr>
              <a:t>Policy opportunities trump internal divisions over nativism, misogyny, economic populism/protectionism… for now</a:t>
            </a:r>
          </a:p>
          <a:p>
            <a:pPr marL="285750" indent="-285750">
              <a:buFont typeface="Wingdings" charset="2"/>
              <a:buChar char=""/>
            </a:pPr>
            <a:endParaRPr lang="en-US" b="1" dirty="0"/>
          </a:p>
        </p:txBody>
      </p:sp>
      <p:sp>
        <p:nvSpPr>
          <p:cNvPr id="14" name="Title 13"/>
          <p:cNvSpPr>
            <a:spLocks noGrp="1"/>
          </p:cNvSpPr>
          <p:nvPr>
            <p:ph type="title"/>
          </p:nvPr>
        </p:nvSpPr>
        <p:spPr>
          <a:xfrm>
            <a:off x="3733800" y="376168"/>
            <a:ext cx="4851400" cy="1236731"/>
          </a:xfrm>
        </p:spPr>
        <p:txBody>
          <a:bodyPr>
            <a:noAutofit/>
          </a:bodyPr>
          <a:lstStyle/>
          <a:p>
            <a:r>
              <a:rPr lang="en-US" sz="3200" dirty="0">
                <a:solidFill>
                  <a:schemeClr val="tx1">
                    <a:lumMod val="65000"/>
                    <a:lumOff val="35000"/>
                  </a:schemeClr>
                </a:solidFill>
                <a:latin typeface="Open Sans Light" charset="0"/>
                <a:ea typeface="Open Sans Light" charset="0"/>
                <a:cs typeface="Open Sans Light" charset="0"/>
              </a:rPr>
              <a:t>Trump’s </a:t>
            </a:r>
            <a:r>
              <a:rPr lang="en-US" sz="3200" dirty="0" smtClean="0">
                <a:solidFill>
                  <a:schemeClr val="tx1">
                    <a:lumMod val="65000"/>
                    <a:lumOff val="35000"/>
                  </a:schemeClr>
                </a:solidFill>
                <a:latin typeface="Open Sans Light" charset="0"/>
                <a:ea typeface="Open Sans Light" charset="0"/>
                <a:cs typeface="Open Sans Light" charset="0"/>
              </a:rPr>
              <a:t>Coalition</a:t>
            </a:r>
            <a:r>
              <a:rPr lang="en-US" sz="3200" cap="all" dirty="0">
                <a:solidFill>
                  <a:schemeClr val="tx1">
                    <a:lumMod val="65000"/>
                    <a:lumOff val="35000"/>
                  </a:schemeClr>
                </a:solidFill>
                <a:latin typeface="Open Sans Light" charset="0"/>
                <a:ea typeface="Open Sans Light" charset="0"/>
                <a:cs typeface="Open Sans Light" charset="0"/>
              </a:rPr>
              <a:t/>
            </a:r>
            <a:br>
              <a:rPr lang="en-US" sz="3200" cap="all" dirty="0">
                <a:solidFill>
                  <a:schemeClr val="tx1">
                    <a:lumMod val="65000"/>
                    <a:lumOff val="35000"/>
                  </a:schemeClr>
                </a:solidFill>
                <a:latin typeface="Open Sans Light" charset="0"/>
                <a:ea typeface="Open Sans Light" charset="0"/>
                <a:cs typeface="Open Sans Light" charset="0"/>
              </a:rPr>
            </a:br>
            <a:endParaRPr lang="en-US" sz="3200" dirty="0">
              <a:solidFill>
                <a:schemeClr val="tx1">
                  <a:lumMod val="65000"/>
                  <a:lumOff val="35000"/>
                </a:schemeClr>
              </a:solidFill>
              <a:latin typeface="Open Sans Light" charset="0"/>
              <a:ea typeface="Open Sans Light" charset="0"/>
              <a:cs typeface="Open Sans Light" charset="0"/>
            </a:endParaRPr>
          </a:p>
        </p:txBody>
      </p:sp>
    </p:spTree>
    <p:extLst>
      <p:ext uri="{BB962C8B-B14F-4D97-AF65-F5344CB8AC3E}">
        <p14:creationId xmlns:p14="http://schemas.microsoft.com/office/powerpoint/2010/main" val="2372635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3962400" cy="1463675"/>
          </a:xfrm>
        </p:spPr>
        <p:txBody>
          <a:bodyPr>
            <a:normAutofit/>
          </a:bodyPr>
          <a:lstStyle/>
          <a:p>
            <a:r>
              <a:rPr lang="en-US" sz="3200" dirty="0" smtClean="0">
                <a:solidFill>
                  <a:schemeClr val="tx1">
                    <a:lumMod val="65000"/>
                    <a:lumOff val="35000"/>
                  </a:schemeClr>
                </a:solidFill>
                <a:latin typeface="Open Sans Light" charset="0"/>
                <a:ea typeface="Open Sans Light" charset="0"/>
                <a:cs typeface="Open Sans Light" charset="0"/>
              </a:rPr>
              <a:t>Trump Promises to:</a:t>
            </a:r>
            <a:endParaRPr lang="en-US" sz="3200" dirty="0">
              <a:solidFill>
                <a:schemeClr val="tx1">
                  <a:lumMod val="65000"/>
                  <a:lumOff val="35000"/>
                </a:schemeClr>
              </a:solidFill>
              <a:latin typeface="Open Sans Light" charset="0"/>
              <a:ea typeface="Open Sans Light" charset="0"/>
              <a:cs typeface="Open Sans Light" charset="0"/>
            </a:endParaRPr>
          </a:p>
        </p:txBody>
      </p:sp>
      <p:sp>
        <p:nvSpPr>
          <p:cNvPr id="3" name="Content Placeholder 2"/>
          <p:cNvSpPr>
            <a:spLocks noGrp="1"/>
          </p:cNvSpPr>
          <p:nvPr>
            <p:ph idx="1"/>
          </p:nvPr>
        </p:nvSpPr>
        <p:spPr>
          <a:xfrm>
            <a:off x="8432800" y="3492500"/>
            <a:ext cx="3162300" cy="3035300"/>
          </a:xfrm>
        </p:spPr>
        <p:txBody>
          <a:bodyPr>
            <a:normAutofit/>
          </a:bodyPr>
          <a:lstStyle/>
          <a:p>
            <a:pPr>
              <a:lnSpc>
                <a:spcPts val="1920"/>
              </a:lnSpc>
            </a:pPr>
            <a:r>
              <a:rPr lang="en-US" sz="1600" b="1" dirty="0">
                <a:solidFill>
                  <a:schemeClr val="tx1">
                    <a:lumMod val="65000"/>
                    <a:lumOff val="35000"/>
                  </a:schemeClr>
                </a:solidFill>
                <a:latin typeface="Open Sans" charset="0"/>
                <a:ea typeface="Open Sans" charset="0"/>
                <a:cs typeface="Open Sans" charset="0"/>
              </a:rPr>
              <a:t>Resist</a:t>
            </a:r>
            <a:r>
              <a:rPr lang="en-US" sz="1600" dirty="0">
                <a:solidFill>
                  <a:schemeClr val="tx1">
                    <a:lumMod val="65000"/>
                    <a:lumOff val="35000"/>
                  </a:schemeClr>
                </a:solidFill>
                <a:latin typeface="Open Sans" charset="0"/>
                <a:ea typeface="Open Sans" charset="0"/>
                <a:cs typeface="Open Sans" charset="0"/>
              </a:rPr>
              <a:t> any checks on executive power</a:t>
            </a:r>
            <a:br>
              <a:rPr lang="en-US" sz="1600" dirty="0">
                <a:solidFill>
                  <a:schemeClr val="tx1">
                    <a:lumMod val="65000"/>
                    <a:lumOff val="35000"/>
                  </a:schemeClr>
                </a:solidFill>
                <a:latin typeface="Open Sans" charset="0"/>
                <a:ea typeface="Open Sans" charset="0"/>
                <a:cs typeface="Open Sans" charset="0"/>
              </a:rPr>
            </a:br>
            <a:endParaRPr lang="en-US" sz="1600" dirty="0">
              <a:solidFill>
                <a:schemeClr val="tx1">
                  <a:lumMod val="65000"/>
                  <a:lumOff val="35000"/>
                </a:schemeClr>
              </a:solidFill>
              <a:latin typeface="Open Sans" charset="0"/>
              <a:ea typeface="Open Sans" charset="0"/>
              <a:cs typeface="Open Sans" charset="0"/>
            </a:endParaRPr>
          </a:p>
          <a:p>
            <a:pPr>
              <a:lnSpc>
                <a:spcPts val="1920"/>
              </a:lnSpc>
            </a:pPr>
            <a:r>
              <a:rPr lang="en-US" sz="1600" b="1" dirty="0">
                <a:solidFill>
                  <a:schemeClr val="tx1">
                    <a:lumMod val="65000"/>
                    <a:lumOff val="35000"/>
                  </a:schemeClr>
                </a:solidFill>
                <a:latin typeface="Open Sans" charset="0"/>
                <a:ea typeface="Open Sans" charset="0"/>
                <a:cs typeface="Open Sans" charset="0"/>
              </a:rPr>
              <a:t>Destabilize</a:t>
            </a:r>
            <a:r>
              <a:rPr lang="en-US" sz="1600" dirty="0">
                <a:solidFill>
                  <a:schemeClr val="tx1">
                    <a:lumMod val="65000"/>
                    <a:lumOff val="35000"/>
                  </a:schemeClr>
                </a:solidFill>
                <a:latin typeface="Open Sans" charset="0"/>
                <a:ea typeface="Open Sans" charset="0"/>
                <a:cs typeface="Open Sans" charset="0"/>
              </a:rPr>
              <a:t> international relations</a:t>
            </a:r>
          </a:p>
        </p:txBody>
      </p:sp>
      <p:sp>
        <p:nvSpPr>
          <p:cNvPr id="4" name="Rectangle 3"/>
          <p:cNvSpPr/>
          <p:nvPr/>
        </p:nvSpPr>
        <p:spPr>
          <a:xfrm>
            <a:off x="457200" y="457200"/>
            <a:ext cx="3962400" cy="1397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2"/>
          <p:cNvSpPr txBox="1">
            <a:spLocks/>
          </p:cNvSpPr>
          <p:nvPr/>
        </p:nvSpPr>
        <p:spPr>
          <a:xfrm>
            <a:off x="4876800" y="3429000"/>
            <a:ext cx="3162300" cy="30861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1920"/>
              </a:lnSpc>
            </a:pPr>
            <a:r>
              <a:rPr lang="en-US" sz="1600" b="1" dirty="0" smtClean="0">
                <a:solidFill>
                  <a:schemeClr val="tx1">
                    <a:lumMod val="65000"/>
                    <a:lumOff val="35000"/>
                  </a:schemeClr>
                </a:solidFill>
                <a:latin typeface="Open Sans" charset="0"/>
                <a:ea typeface="Open Sans" charset="0"/>
                <a:cs typeface="Open Sans" charset="0"/>
              </a:rPr>
              <a:t>Redeem</a:t>
            </a:r>
            <a:r>
              <a:rPr lang="en-US" sz="1600" dirty="0" smtClean="0">
                <a:solidFill>
                  <a:schemeClr val="tx1">
                    <a:lumMod val="65000"/>
                    <a:lumOff val="35000"/>
                  </a:schemeClr>
                </a:solidFill>
                <a:latin typeface="Open Sans" charset="0"/>
                <a:ea typeface="Open Sans" charset="0"/>
                <a:cs typeface="Open Sans" charset="0"/>
              </a:rPr>
              <a:t> the social standing of “real Americans” – White Christians   </a:t>
            </a:r>
            <a:br>
              <a:rPr lang="en-US" sz="1600" dirty="0" smtClean="0">
                <a:solidFill>
                  <a:schemeClr val="tx1">
                    <a:lumMod val="65000"/>
                    <a:lumOff val="35000"/>
                  </a:schemeClr>
                </a:solidFill>
                <a:latin typeface="Open Sans" charset="0"/>
                <a:ea typeface="Open Sans" charset="0"/>
                <a:cs typeface="Open Sans" charset="0"/>
              </a:rPr>
            </a:br>
            <a:endParaRPr lang="en-US" sz="1600" dirty="0" smtClean="0">
              <a:solidFill>
                <a:schemeClr val="tx1">
                  <a:lumMod val="65000"/>
                  <a:lumOff val="35000"/>
                </a:schemeClr>
              </a:solidFill>
              <a:latin typeface="Open Sans" charset="0"/>
              <a:ea typeface="Open Sans" charset="0"/>
              <a:cs typeface="Open Sans" charset="0"/>
            </a:endParaRPr>
          </a:p>
          <a:p>
            <a:pPr>
              <a:lnSpc>
                <a:spcPts val="1920"/>
              </a:lnSpc>
            </a:pPr>
            <a:r>
              <a:rPr lang="en-US" sz="1600" b="1" dirty="0" smtClean="0">
                <a:solidFill>
                  <a:schemeClr val="tx1">
                    <a:lumMod val="65000"/>
                    <a:lumOff val="35000"/>
                  </a:schemeClr>
                </a:solidFill>
                <a:latin typeface="Open Sans" charset="0"/>
                <a:ea typeface="Open Sans" charset="0"/>
                <a:cs typeface="Open Sans" charset="0"/>
              </a:rPr>
              <a:t>Harass, subjugate or expel </a:t>
            </a:r>
            <a:r>
              <a:rPr lang="en-US" sz="1600" dirty="0" smtClean="0">
                <a:solidFill>
                  <a:schemeClr val="tx1">
                    <a:lumMod val="65000"/>
                    <a:lumOff val="35000"/>
                  </a:schemeClr>
                </a:solidFill>
                <a:latin typeface="Open Sans" charset="0"/>
                <a:ea typeface="Open Sans" charset="0"/>
                <a:cs typeface="Open Sans" charset="0"/>
              </a:rPr>
              <a:t>racial, religious, and ideological enemies </a:t>
            </a:r>
            <a:br>
              <a:rPr lang="en-US" sz="1600" dirty="0" smtClean="0">
                <a:solidFill>
                  <a:schemeClr val="tx1">
                    <a:lumMod val="65000"/>
                    <a:lumOff val="35000"/>
                  </a:schemeClr>
                </a:solidFill>
                <a:latin typeface="Open Sans" charset="0"/>
                <a:ea typeface="Open Sans" charset="0"/>
                <a:cs typeface="Open Sans" charset="0"/>
              </a:rPr>
            </a:br>
            <a:endParaRPr lang="en-US" sz="1600" dirty="0" smtClean="0">
              <a:solidFill>
                <a:schemeClr val="tx1">
                  <a:lumMod val="65000"/>
                  <a:lumOff val="35000"/>
                </a:schemeClr>
              </a:solidFill>
              <a:latin typeface="Open Sans" charset="0"/>
              <a:ea typeface="Open Sans" charset="0"/>
              <a:cs typeface="Open Sans" charset="0"/>
            </a:endParaRPr>
          </a:p>
          <a:p>
            <a:pPr>
              <a:lnSpc>
                <a:spcPts val="1920"/>
              </a:lnSpc>
            </a:pPr>
            <a:r>
              <a:rPr lang="en-US" sz="1600" b="1" dirty="0" smtClean="0">
                <a:solidFill>
                  <a:schemeClr val="tx1">
                    <a:lumMod val="65000"/>
                    <a:lumOff val="35000"/>
                  </a:schemeClr>
                </a:solidFill>
                <a:latin typeface="Open Sans" charset="0"/>
                <a:ea typeface="Open Sans" charset="0"/>
                <a:cs typeface="Open Sans" charset="0"/>
              </a:rPr>
              <a:t>Mix </a:t>
            </a:r>
            <a:r>
              <a:rPr lang="en-US" sz="1600" dirty="0" smtClean="0">
                <a:solidFill>
                  <a:schemeClr val="tx1">
                    <a:lumMod val="65000"/>
                    <a:lumOff val="35000"/>
                  </a:schemeClr>
                </a:solidFill>
                <a:latin typeface="Open Sans" charset="0"/>
                <a:ea typeface="Open Sans" charset="0"/>
                <a:cs typeface="Open Sans" charset="0"/>
              </a:rPr>
              <a:t>economic stimulus with privatization of government services </a:t>
            </a:r>
            <a:r>
              <a:rPr lang="en-US" sz="1600" dirty="0" smtClean="0">
                <a:solidFill>
                  <a:schemeClr val="tx1">
                    <a:lumMod val="65000"/>
                    <a:lumOff val="35000"/>
                  </a:schemeClr>
                </a:solidFill>
                <a:latin typeface="Univers 55 Roman" charset="0"/>
                <a:ea typeface="Univers 55 Roman" charset="0"/>
                <a:cs typeface="Univers 55 Roman" charset="0"/>
              </a:rPr>
              <a:t/>
            </a:r>
            <a:br>
              <a:rPr lang="en-US" sz="1600" dirty="0" smtClean="0">
                <a:solidFill>
                  <a:schemeClr val="tx1">
                    <a:lumMod val="65000"/>
                    <a:lumOff val="35000"/>
                  </a:schemeClr>
                </a:solidFill>
                <a:latin typeface="Univers 55 Roman" charset="0"/>
                <a:ea typeface="Univers 55 Roman" charset="0"/>
                <a:cs typeface="Univers 55 Roman" charset="0"/>
              </a:rPr>
            </a:br>
            <a:endParaRPr lang="en-US" sz="1600" dirty="0" smtClean="0">
              <a:solidFill>
                <a:schemeClr val="tx1">
                  <a:lumMod val="65000"/>
                  <a:lumOff val="35000"/>
                </a:schemeClr>
              </a:solidFill>
              <a:latin typeface="Univers 55 Roman" charset="0"/>
              <a:ea typeface="Univers 55 Roman" charset="0"/>
              <a:cs typeface="Univers 55 Roman" charset="0"/>
            </a:endParaRPr>
          </a:p>
        </p:txBody>
      </p:sp>
      <p:sp>
        <p:nvSpPr>
          <p:cNvPr id="7" name="Rectangle 6"/>
          <p:cNvSpPr/>
          <p:nvPr/>
        </p:nvSpPr>
        <p:spPr>
          <a:xfrm>
            <a:off x="4876800" y="457200"/>
            <a:ext cx="6858000" cy="2651760"/>
          </a:xfrm>
          <a:prstGeom prst="rect">
            <a:avLst/>
          </a:prstGeom>
          <a:blipFill>
            <a:blip r:embed="rId2"/>
            <a:srcRect/>
            <a:stretch>
              <a:fillRect t="-25865" b="-4999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498600"/>
            <a:ext cx="3759200" cy="4902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4216400" y="1498600"/>
            <a:ext cx="3759200" cy="490220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7975600" y="1498600"/>
            <a:ext cx="3759200" cy="4902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736600" y="1676400"/>
            <a:ext cx="3225800" cy="2900794"/>
          </a:xfrm>
          <a:prstGeom prst="rect">
            <a:avLst/>
          </a:prstGeom>
          <a:noFill/>
        </p:spPr>
        <p:txBody>
          <a:bodyPr wrap="square" rtlCol="0">
            <a:spAutoFit/>
          </a:bodyPr>
          <a:lstStyle/>
          <a:p>
            <a:r>
              <a:rPr lang="en-US" sz="2400" dirty="0" smtClean="0">
                <a:solidFill>
                  <a:srgbClr val="961C2A"/>
                </a:solidFill>
                <a:latin typeface="Open Sans" charset="0"/>
                <a:ea typeface="Open Sans" charset="0"/>
                <a:cs typeface="Open Sans" charset="0"/>
              </a:rPr>
              <a:t>State Repression</a:t>
            </a:r>
          </a:p>
          <a:p>
            <a:pPr marL="573088" indent="-461963">
              <a:lnSpc>
                <a:spcPts val="1900"/>
              </a:lnSpc>
              <a:buFont typeface="Arial"/>
              <a:buChar char="•"/>
            </a:pPr>
            <a:r>
              <a:rPr lang="en-US" sz="1400" dirty="0" smtClean="0">
                <a:solidFill>
                  <a:schemeClr val="tx1">
                    <a:lumMod val="65000"/>
                    <a:lumOff val="35000"/>
                  </a:schemeClr>
                </a:solidFill>
                <a:latin typeface="Open Sans" charset="0"/>
                <a:ea typeface="Open Sans" charset="0"/>
                <a:cs typeface="Open Sans" charset="0"/>
              </a:rPr>
              <a:t>Heightened </a:t>
            </a:r>
            <a:r>
              <a:rPr lang="en-US" sz="1400" dirty="0">
                <a:solidFill>
                  <a:schemeClr val="tx1">
                    <a:lumMod val="65000"/>
                    <a:lumOff val="35000"/>
                  </a:schemeClr>
                </a:solidFill>
                <a:latin typeface="Open Sans" charset="0"/>
                <a:ea typeface="Open Sans" charset="0"/>
                <a:cs typeface="Open Sans" charset="0"/>
              </a:rPr>
              <a:t>persecution of Muslim communities</a:t>
            </a:r>
          </a:p>
          <a:p>
            <a:pPr marL="573088" indent="-461963">
              <a:lnSpc>
                <a:spcPts val="1900"/>
              </a:lnSpc>
              <a:buFont typeface="Arial"/>
              <a:buChar char="•"/>
            </a:pPr>
            <a:r>
              <a:rPr lang="en-US" sz="1400" dirty="0">
                <a:solidFill>
                  <a:schemeClr val="tx1">
                    <a:lumMod val="65000"/>
                    <a:lumOff val="35000"/>
                  </a:schemeClr>
                </a:solidFill>
                <a:latin typeface="Open Sans" charset="0"/>
                <a:ea typeface="Open Sans" charset="0"/>
                <a:cs typeface="Open Sans" charset="0"/>
              </a:rPr>
              <a:t>Mass </a:t>
            </a:r>
            <a:r>
              <a:rPr lang="en-US" sz="1400" dirty="0" smtClean="0">
                <a:solidFill>
                  <a:schemeClr val="tx1">
                    <a:lumMod val="65000"/>
                    <a:lumOff val="35000"/>
                  </a:schemeClr>
                </a:solidFill>
                <a:latin typeface="Open Sans" charset="0"/>
                <a:ea typeface="Open Sans" charset="0"/>
                <a:cs typeface="Open Sans" charset="0"/>
              </a:rPr>
              <a:t>immigrant deportations</a:t>
            </a:r>
          </a:p>
          <a:p>
            <a:pPr marL="573088" indent="-461963">
              <a:lnSpc>
                <a:spcPts val="1900"/>
              </a:lnSpc>
              <a:buFont typeface="Arial"/>
              <a:buChar char="•"/>
            </a:pPr>
            <a:r>
              <a:rPr lang="en-US" sz="1400" dirty="0" smtClean="0">
                <a:solidFill>
                  <a:schemeClr val="tx1">
                    <a:lumMod val="65000"/>
                    <a:lumOff val="35000"/>
                  </a:schemeClr>
                </a:solidFill>
                <a:latin typeface="Open Sans" charset="0"/>
                <a:ea typeface="Open Sans" charset="0"/>
                <a:cs typeface="Open Sans" charset="0"/>
              </a:rPr>
              <a:t>Expanded policing powers, stop &amp; frisk</a:t>
            </a:r>
          </a:p>
          <a:p>
            <a:pPr marL="573088" indent="-461963">
              <a:lnSpc>
                <a:spcPts val="1900"/>
              </a:lnSpc>
              <a:buFont typeface="Arial"/>
              <a:buChar char="•"/>
            </a:pPr>
            <a:r>
              <a:rPr lang="en-US" sz="1400" dirty="0" smtClean="0">
                <a:solidFill>
                  <a:schemeClr val="tx1">
                    <a:lumMod val="65000"/>
                    <a:lumOff val="35000"/>
                  </a:schemeClr>
                </a:solidFill>
                <a:latin typeface="Open Sans" charset="0"/>
                <a:ea typeface="Open Sans" charset="0"/>
                <a:cs typeface="Open Sans" charset="0"/>
              </a:rPr>
              <a:t>Surveillance and repression of social movements, e.g., BLM labeled “terrorist”</a:t>
            </a:r>
            <a:endParaRPr lang="en-US" sz="1400" dirty="0">
              <a:solidFill>
                <a:schemeClr val="tx1">
                  <a:lumMod val="65000"/>
                  <a:lumOff val="35000"/>
                </a:schemeClr>
              </a:solidFill>
              <a:latin typeface="Open Sans" charset="0"/>
              <a:ea typeface="Open Sans" charset="0"/>
              <a:cs typeface="Open Sans" charset="0"/>
            </a:endParaRPr>
          </a:p>
          <a:p>
            <a:pPr marL="573088" indent="-461963">
              <a:lnSpc>
                <a:spcPts val="1900"/>
              </a:lnSpc>
              <a:buFont typeface="Arial"/>
              <a:buChar char="•"/>
            </a:pPr>
            <a:r>
              <a:rPr lang="en-US" sz="1400" dirty="0">
                <a:solidFill>
                  <a:schemeClr val="tx1">
                    <a:lumMod val="65000"/>
                    <a:lumOff val="35000"/>
                  </a:schemeClr>
                </a:solidFill>
                <a:latin typeface="Open Sans" charset="0"/>
                <a:ea typeface="Open Sans" charset="0"/>
                <a:cs typeface="Open Sans" charset="0"/>
              </a:rPr>
              <a:t>Intimidation of</a:t>
            </a:r>
            <a:r>
              <a:rPr lang="en-US" sz="1400" dirty="0" smtClean="0">
                <a:solidFill>
                  <a:schemeClr val="tx1">
                    <a:lumMod val="65000"/>
                    <a:lumOff val="35000"/>
                  </a:schemeClr>
                </a:solidFill>
                <a:latin typeface="Open Sans" charset="0"/>
                <a:ea typeface="Open Sans" charset="0"/>
                <a:cs typeface="Open Sans" charset="0"/>
              </a:rPr>
              <a:t> the Press</a:t>
            </a:r>
            <a:endParaRPr lang="en-US" sz="1400" dirty="0">
              <a:solidFill>
                <a:schemeClr val="tx1">
                  <a:lumMod val="65000"/>
                  <a:lumOff val="35000"/>
                </a:schemeClr>
              </a:solidFill>
              <a:latin typeface="Open Sans" charset="0"/>
              <a:ea typeface="Open Sans" charset="0"/>
              <a:cs typeface="Open Sans" charset="0"/>
            </a:endParaRPr>
          </a:p>
          <a:p>
            <a:pPr marL="450850" indent="-450850"/>
            <a:endParaRPr lang="en-US" sz="1600" dirty="0">
              <a:latin typeface="Univers 55 Roman" charset="0"/>
              <a:ea typeface="Univers 55 Roman" charset="0"/>
              <a:cs typeface="Univers 55 Roman" charset="0"/>
            </a:endParaRPr>
          </a:p>
        </p:txBody>
      </p:sp>
      <p:sp>
        <p:nvSpPr>
          <p:cNvPr id="11" name="TextBox 10"/>
          <p:cNvSpPr txBox="1"/>
          <p:nvPr/>
        </p:nvSpPr>
        <p:spPr>
          <a:xfrm>
            <a:off x="4468745" y="1717812"/>
            <a:ext cx="3379856" cy="2031325"/>
          </a:xfrm>
          <a:prstGeom prst="rect">
            <a:avLst/>
          </a:prstGeom>
          <a:noFill/>
        </p:spPr>
        <p:txBody>
          <a:bodyPr wrap="square" rtlCol="0">
            <a:spAutoFit/>
          </a:bodyPr>
          <a:lstStyle/>
          <a:p>
            <a:r>
              <a:rPr lang="en-US" sz="2400" dirty="0" smtClean="0">
                <a:solidFill>
                  <a:srgbClr val="961C2A"/>
                </a:solidFill>
                <a:latin typeface="Open Sans" charset="0"/>
                <a:ea typeface="Open Sans" charset="0"/>
                <a:cs typeface="Open Sans" charset="0"/>
              </a:rPr>
              <a:t> Neoliberalism</a:t>
            </a:r>
          </a:p>
          <a:p>
            <a:pPr marL="396875" indent="-285750">
              <a:buFont typeface="Arial"/>
              <a:buChar char="•"/>
            </a:pPr>
            <a:r>
              <a:rPr lang="en-US" sz="1400" dirty="0" smtClean="0">
                <a:solidFill>
                  <a:schemeClr val="tx1">
                    <a:lumMod val="65000"/>
                    <a:lumOff val="35000"/>
                  </a:schemeClr>
                </a:solidFill>
                <a:latin typeface="Open Sans" charset="0"/>
                <a:ea typeface="Open Sans" charset="0"/>
                <a:cs typeface="Open Sans" charset="0"/>
              </a:rPr>
              <a:t>Tax </a:t>
            </a:r>
            <a:r>
              <a:rPr lang="en-US" sz="1400" dirty="0">
                <a:solidFill>
                  <a:schemeClr val="tx1">
                    <a:lumMod val="65000"/>
                    <a:lumOff val="35000"/>
                  </a:schemeClr>
                </a:solidFill>
                <a:latin typeface="Open Sans" charset="0"/>
                <a:ea typeface="Open Sans" charset="0"/>
                <a:cs typeface="Open Sans" charset="0"/>
              </a:rPr>
              <a:t>cuts</a:t>
            </a:r>
          </a:p>
          <a:p>
            <a:pPr marL="396875" indent="-285750">
              <a:buFont typeface="Arial"/>
              <a:buChar char="•"/>
            </a:pPr>
            <a:r>
              <a:rPr lang="en-US" sz="1400" dirty="0" smtClean="0">
                <a:solidFill>
                  <a:schemeClr val="tx1">
                    <a:lumMod val="65000"/>
                    <a:lumOff val="35000"/>
                  </a:schemeClr>
                </a:solidFill>
                <a:latin typeface="Open Sans" charset="0"/>
                <a:ea typeface="Open Sans" charset="0"/>
                <a:cs typeface="Open Sans" charset="0"/>
              </a:rPr>
              <a:t>Privatization of </a:t>
            </a:r>
            <a:r>
              <a:rPr lang="en-US" sz="1400" dirty="0">
                <a:solidFill>
                  <a:schemeClr val="tx1">
                    <a:lumMod val="65000"/>
                    <a:lumOff val="35000"/>
                  </a:schemeClr>
                </a:solidFill>
                <a:latin typeface="Open Sans" charset="0"/>
                <a:ea typeface="Open Sans" charset="0"/>
                <a:cs typeface="Open Sans" charset="0"/>
              </a:rPr>
              <a:t>services (e.g</a:t>
            </a:r>
            <a:r>
              <a:rPr lang="en-US" sz="1400" dirty="0" smtClean="0">
                <a:solidFill>
                  <a:schemeClr val="tx1">
                    <a:lumMod val="65000"/>
                    <a:lumOff val="35000"/>
                  </a:schemeClr>
                </a:solidFill>
                <a:latin typeface="Open Sans" charset="0"/>
                <a:ea typeface="Open Sans" charset="0"/>
                <a:cs typeface="Open Sans" charset="0"/>
              </a:rPr>
              <a:t>., education, Medicare) </a:t>
            </a:r>
            <a:r>
              <a:rPr lang="en-US" sz="1400" dirty="0">
                <a:solidFill>
                  <a:schemeClr val="tx1">
                    <a:lumMod val="65000"/>
                    <a:lumOff val="35000"/>
                  </a:schemeClr>
                </a:solidFill>
                <a:latin typeface="Open Sans" charset="0"/>
                <a:ea typeface="Open Sans" charset="0"/>
                <a:cs typeface="Open Sans" charset="0"/>
              </a:rPr>
              <a:t>&amp; infrastructure (e.g</a:t>
            </a:r>
            <a:r>
              <a:rPr lang="en-US" sz="1400" dirty="0" smtClean="0">
                <a:solidFill>
                  <a:schemeClr val="tx1">
                    <a:lumMod val="65000"/>
                    <a:lumOff val="35000"/>
                  </a:schemeClr>
                </a:solidFill>
                <a:latin typeface="Open Sans" charset="0"/>
                <a:ea typeface="Open Sans" charset="0"/>
                <a:cs typeface="Open Sans" charset="0"/>
              </a:rPr>
              <a:t>., </a:t>
            </a:r>
            <a:r>
              <a:rPr lang="en-US" sz="1400" dirty="0">
                <a:solidFill>
                  <a:schemeClr val="tx1">
                    <a:lumMod val="65000"/>
                    <a:lumOff val="35000"/>
                  </a:schemeClr>
                </a:solidFill>
                <a:latin typeface="Open Sans" charset="0"/>
                <a:ea typeface="Open Sans" charset="0"/>
                <a:cs typeface="Open Sans" charset="0"/>
              </a:rPr>
              <a:t>highways)</a:t>
            </a:r>
            <a:endParaRPr lang="en-US" sz="1400" dirty="0" smtClean="0">
              <a:solidFill>
                <a:schemeClr val="tx1">
                  <a:lumMod val="65000"/>
                  <a:lumOff val="35000"/>
                </a:schemeClr>
              </a:solidFill>
              <a:latin typeface="Open Sans" charset="0"/>
              <a:ea typeface="Open Sans" charset="0"/>
              <a:cs typeface="Open Sans" charset="0"/>
            </a:endParaRPr>
          </a:p>
          <a:p>
            <a:pPr marL="396875" indent="-285750">
              <a:buFont typeface="Arial"/>
              <a:buChar char="•"/>
            </a:pPr>
            <a:r>
              <a:rPr lang="en-US" sz="1400" dirty="0" smtClean="0">
                <a:solidFill>
                  <a:schemeClr val="tx1">
                    <a:lumMod val="65000"/>
                    <a:lumOff val="35000"/>
                  </a:schemeClr>
                </a:solidFill>
                <a:latin typeface="Open Sans" charset="0"/>
                <a:ea typeface="Open Sans" charset="0"/>
                <a:cs typeface="Open Sans" charset="0"/>
              </a:rPr>
              <a:t>Attack unions and end collective </a:t>
            </a:r>
            <a:r>
              <a:rPr lang="en-US" sz="1400" dirty="0">
                <a:solidFill>
                  <a:schemeClr val="tx1">
                    <a:lumMod val="65000"/>
                    <a:lumOff val="35000"/>
                  </a:schemeClr>
                </a:solidFill>
                <a:latin typeface="Open Sans" charset="0"/>
                <a:ea typeface="Open Sans" charset="0"/>
                <a:cs typeface="Open Sans" charset="0"/>
              </a:rPr>
              <a:t>bargaining</a:t>
            </a:r>
          </a:p>
          <a:p>
            <a:pPr marL="684213" indent="-573088"/>
            <a:endParaRPr lang="en-US" dirty="0"/>
          </a:p>
        </p:txBody>
      </p:sp>
      <p:sp>
        <p:nvSpPr>
          <p:cNvPr id="12" name="TextBox 11"/>
          <p:cNvSpPr txBox="1"/>
          <p:nvPr/>
        </p:nvSpPr>
        <p:spPr>
          <a:xfrm>
            <a:off x="8265492" y="1729407"/>
            <a:ext cx="3215308" cy="2554545"/>
          </a:xfrm>
          <a:prstGeom prst="rect">
            <a:avLst/>
          </a:prstGeom>
          <a:noFill/>
        </p:spPr>
        <p:txBody>
          <a:bodyPr wrap="square" rtlCol="0">
            <a:spAutoFit/>
          </a:bodyPr>
          <a:lstStyle/>
          <a:p>
            <a:r>
              <a:rPr lang="en-US" sz="2400" dirty="0" smtClean="0">
                <a:solidFill>
                  <a:srgbClr val="961C2A"/>
                </a:solidFill>
                <a:latin typeface="Open Sans" charset="0"/>
                <a:ea typeface="Open Sans" charset="0"/>
                <a:cs typeface="Open Sans" charset="0"/>
              </a:rPr>
              <a:t>Christian Nationalism</a:t>
            </a:r>
          </a:p>
          <a:p>
            <a:pPr marL="579438" indent="-468313">
              <a:buFont typeface="Arial"/>
              <a:buChar char="•"/>
            </a:pPr>
            <a:r>
              <a:rPr lang="en-US" sz="1400" dirty="0" smtClean="0">
                <a:solidFill>
                  <a:schemeClr val="tx1">
                    <a:lumMod val="65000"/>
                    <a:lumOff val="35000"/>
                  </a:schemeClr>
                </a:solidFill>
                <a:latin typeface="Open Sans" charset="0"/>
                <a:ea typeface="Open Sans" charset="0"/>
                <a:cs typeface="Open Sans" charset="0"/>
              </a:rPr>
              <a:t>Religious </a:t>
            </a:r>
            <a:r>
              <a:rPr lang="en-US" sz="1400" dirty="0">
                <a:solidFill>
                  <a:schemeClr val="tx1">
                    <a:lumMod val="65000"/>
                    <a:lumOff val="35000"/>
                  </a:schemeClr>
                </a:solidFill>
                <a:latin typeface="Open Sans" charset="0"/>
                <a:ea typeface="Open Sans" charset="0"/>
                <a:cs typeface="Open Sans" charset="0"/>
              </a:rPr>
              <a:t>exemptions</a:t>
            </a:r>
            <a:r>
              <a:rPr lang="en-US" sz="1400" dirty="0" smtClean="0">
                <a:solidFill>
                  <a:schemeClr val="tx1">
                    <a:lumMod val="65000"/>
                    <a:lumOff val="35000"/>
                  </a:schemeClr>
                </a:solidFill>
                <a:latin typeface="Open Sans" charset="0"/>
                <a:ea typeface="Open Sans" charset="0"/>
                <a:cs typeface="Open Sans" charset="0"/>
              </a:rPr>
              <a:t> trump </a:t>
            </a:r>
            <a:r>
              <a:rPr lang="en-US" sz="1400" dirty="0">
                <a:solidFill>
                  <a:schemeClr val="tx1">
                    <a:lumMod val="65000"/>
                    <a:lumOff val="35000"/>
                  </a:schemeClr>
                </a:solidFill>
                <a:latin typeface="Open Sans" charset="0"/>
                <a:ea typeface="Open Sans" charset="0"/>
                <a:cs typeface="Open Sans" charset="0"/>
              </a:rPr>
              <a:t>civil rights &amp; labor </a:t>
            </a:r>
            <a:r>
              <a:rPr lang="en-US" sz="1400" dirty="0" smtClean="0">
                <a:solidFill>
                  <a:schemeClr val="tx1">
                    <a:lumMod val="65000"/>
                    <a:lumOff val="35000"/>
                  </a:schemeClr>
                </a:solidFill>
                <a:latin typeface="Open Sans" charset="0"/>
                <a:ea typeface="Open Sans" charset="0"/>
                <a:cs typeface="Open Sans" charset="0"/>
              </a:rPr>
              <a:t>law</a:t>
            </a:r>
          </a:p>
          <a:p>
            <a:pPr marL="579438" indent="-468313">
              <a:buFont typeface="Arial"/>
              <a:buChar char="•"/>
            </a:pPr>
            <a:r>
              <a:rPr lang="en-US" sz="1400" dirty="0" smtClean="0">
                <a:solidFill>
                  <a:schemeClr val="tx1">
                    <a:lumMod val="65000"/>
                    <a:lumOff val="35000"/>
                  </a:schemeClr>
                </a:solidFill>
                <a:latin typeface="Open Sans" charset="0"/>
                <a:ea typeface="Open Sans" charset="0"/>
                <a:cs typeface="Open Sans" charset="0"/>
              </a:rPr>
              <a:t>Churches  </a:t>
            </a:r>
            <a:r>
              <a:rPr lang="en-US" sz="1400" dirty="0">
                <a:solidFill>
                  <a:schemeClr val="tx1">
                    <a:lumMod val="65000"/>
                    <a:lumOff val="35000"/>
                  </a:schemeClr>
                </a:solidFill>
                <a:latin typeface="Open Sans" charset="0"/>
                <a:ea typeface="Open Sans" charset="0"/>
                <a:cs typeface="Open Sans" charset="0"/>
              </a:rPr>
              <a:t>can endorse candidates</a:t>
            </a:r>
          </a:p>
          <a:p>
            <a:pPr marL="579438" indent="-468313">
              <a:buFont typeface="Arial"/>
              <a:buChar char="•"/>
            </a:pPr>
            <a:r>
              <a:rPr lang="en-US" sz="1400" dirty="0">
                <a:solidFill>
                  <a:schemeClr val="tx1">
                    <a:lumMod val="65000"/>
                    <a:lumOff val="35000"/>
                  </a:schemeClr>
                </a:solidFill>
                <a:latin typeface="Open Sans" charset="0"/>
                <a:ea typeface="Open Sans" charset="0"/>
                <a:cs typeface="Open Sans" charset="0"/>
              </a:rPr>
              <a:t>Anti-choice </a:t>
            </a:r>
            <a:r>
              <a:rPr lang="en-US" sz="1400" dirty="0" smtClean="0">
                <a:solidFill>
                  <a:schemeClr val="tx1">
                    <a:lumMod val="65000"/>
                    <a:lumOff val="35000"/>
                  </a:schemeClr>
                </a:solidFill>
                <a:latin typeface="Open Sans" charset="0"/>
                <a:ea typeface="Open Sans" charset="0"/>
                <a:cs typeface="Open Sans" charset="0"/>
              </a:rPr>
              <a:t>SCOTUS</a:t>
            </a:r>
          </a:p>
          <a:p>
            <a:pPr marL="579438" indent="-468313">
              <a:buFont typeface="Arial"/>
              <a:buChar char="•"/>
            </a:pPr>
            <a:r>
              <a:rPr lang="en-US" sz="1400" dirty="0" smtClean="0">
                <a:solidFill>
                  <a:schemeClr val="tx1">
                    <a:lumMod val="65000"/>
                    <a:lumOff val="35000"/>
                  </a:schemeClr>
                </a:solidFill>
                <a:latin typeface="Open Sans" charset="0"/>
                <a:ea typeface="Open Sans" charset="0"/>
                <a:cs typeface="Open Sans" charset="0"/>
              </a:rPr>
              <a:t>Defund comprehensive reproductive health</a:t>
            </a:r>
          </a:p>
          <a:p>
            <a:pPr marL="579438" indent="-468313">
              <a:buFont typeface="Arial"/>
              <a:buChar char="•"/>
            </a:pPr>
            <a:r>
              <a:rPr lang="en-US" sz="1400" dirty="0" smtClean="0">
                <a:solidFill>
                  <a:schemeClr val="tx1">
                    <a:lumMod val="65000"/>
                    <a:lumOff val="35000"/>
                  </a:schemeClr>
                </a:solidFill>
                <a:latin typeface="Open Sans" charset="0"/>
                <a:ea typeface="Open Sans" charset="0"/>
                <a:cs typeface="Open Sans" charset="0"/>
              </a:rPr>
              <a:t>Roll back LGBTQ rights</a:t>
            </a:r>
          </a:p>
        </p:txBody>
      </p:sp>
      <p:sp>
        <p:nvSpPr>
          <p:cNvPr id="13" name="TextBox 12"/>
          <p:cNvSpPr txBox="1"/>
          <p:nvPr/>
        </p:nvSpPr>
        <p:spPr>
          <a:xfrm>
            <a:off x="4431196" y="3673133"/>
            <a:ext cx="3315804" cy="1661993"/>
          </a:xfrm>
          <a:prstGeom prst="rect">
            <a:avLst/>
          </a:prstGeom>
          <a:noFill/>
        </p:spPr>
        <p:txBody>
          <a:bodyPr wrap="square" rtlCol="0">
            <a:spAutoFit/>
          </a:bodyPr>
          <a:lstStyle/>
          <a:p>
            <a:r>
              <a:rPr lang="en-US" sz="2400" dirty="0" smtClean="0">
                <a:solidFill>
                  <a:srgbClr val="961C2A"/>
                </a:solidFill>
                <a:latin typeface="Open Sans" charset="0"/>
                <a:ea typeface="Open Sans" charset="0"/>
                <a:cs typeface="Open Sans" charset="0"/>
              </a:rPr>
              <a:t>Vigilantism</a:t>
            </a:r>
          </a:p>
          <a:p>
            <a:pPr marL="396875" indent="-274638">
              <a:buSzPct val="100000"/>
              <a:buFont typeface="Arial"/>
              <a:buChar char="•"/>
            </a:pPr>
            <a:r>
              <a:rPr lang="en-US" sz="1400" dirty="0" smtClean="0">
                <a:solidFill>
                  <a:schemeClr val="tx1">
                    <a:lumMod val="65000"/>
                    <a:lumOff val="35000"/>
                  </a:schemeClr>
                </a:solidFill>
                <a:latin typeface="Open Sans" charset="0"/>
                <a:ea typeface="Open Sans" charset="0"/>
                <a:cs typeface="Open Sans" charset="0"/>
              </a:rPr>
              <a:t>Organized white nationalists take cues from Trump</a:t>
            </a:r>
          </a:p>
          <a:p>
            <a:pPr marL="396875" indent="-274638">
              <a:buSzPct val="100000"/>
              <a:buFont typeface="Arial"/>
              <a:buChar char="•"/>
            </a:pPr>
            <a:r>
              <a:rPr lang="en-US" sz="1400" dirty="0" smtClean="0">
                <a:solidFill>
                  <a:schemeClr val="tx1">
                    <a:lumMod val="65000"/>
                    <a:lumOff val="35000"/>
                  </a:schemeClr>
                </a:solidFill>
                <a:latin typeface="Open Sans" charset="0"/>
                <a:ea typeface="Open Sans" charset="0"/>
                <a:cs typeface="Open Sans" charset="0"/>
              </a:rPr>
              <a:t>Individual acts of bigotry, aggression, bullying and violence </a:t>
            </a:r>
          </a:p>
          <a:p>
            <a:pPr marL="579438" indent="-457200"/>
            <a:endParaRPr lang="en-US" dirty="0"/>
          </a:p>
        </p:txBody>
      </p:sp>
      <p:sp>
        <p:nvSpPr>
          <p:cNvPr id="14" name="TextBox 13"/>
          <p:cNvSpPr txBox="1"/>
          <p:nvPr/>
        </p:nvSpPr>
        <p:spPr>
          <a:xfrm>
            <a:off x="8273822" y="4526712"/>
            <a:ext cx="3257778" cy="1384995"/>
          </a:xfrm>
          <a:prstGeom prst="rect">
            <a:avLst/>
          </a:prstGeom>
          <a:noFill/>
        </p:spPr>
        <p:txBody>
          <a:bodyPr wrap="square" rtlCol="0">
            <a:spAutoFit/>
          </a:bodyPr>
          <a:lstStyle/>
          <a:p>
            <a:pPr marL="1587"/>
            <a:r>
              <a:rPr lang="en-US" sz="2400" dirty="0" smtClean="0">
                <a:solidFill>
                  <a:srgbClr val="961C2A"/>
                </a:solidFill>
                <a:latin typeface="Open Sans" charset="0"/>
                <a:ea typeface="Open Sans" charset="0"/>
                <a:cs typeface="Open Sans" charset="0"/>
              </a:rPr>
              <a:t>Climate</a:t>
            </a:r>
          </a:p>
          <a:p>
            <a:pPr marL="344488" indent="-231775">
              <a:buFont typeface="Arial"/>
              <a:buChar char="•"/>
            </a:pPr>
            <a:r>
              <a:rPr lang="en-US" sz="1400" dirty="0" smtClean="0">
                <a:solidFill>
                  <a:schemeClr val="tx1">
                    <a:lumMod val="65000"/>
                    <a:lumOff val="35000"/>
                  </a:schemeClr>
                </a:solidFill>
                <a:latin typeface="Open Sans" charset="0"/>
                <a:ea typeface="Open Sans" charset="0"/>
                <a:cs typeface="Open Sans" charset="0"/>
              </a:rPr>
              <a:t>U-turn </a:t>
            </a:r>
            <a:r>
              <a:rPr lang="en-US" sz="1400" dirty="0">
                <a:solidFill>
                  <a:schemeClr val="tx1">
                    <a:lumMod val="65000"/>
                    <a:lumOff val="35000"/>
                  </a:schemeClr>
                </a:solidFill>
                <a:latin typeface="Open Sans" charset="0"/>
                <a:ea typeface="Open Sans" charset="0"/>
                <a:cs typeface="Open Sans" charset="0"/>
              </a:rPr>
              <a:t>to fossil fuel economy</a:t>
            </a:r>
          </a:p>
          <a:p>
            <a:pPr marL="344488" indent="-231775">
              <a:buFont typeface="Arial"/>
              <a:buChar char="•"/>
            </a:pPr>
            <a:r>
              <a:rPr lang="en-US" sz="1400" dirty="0">
                <a:solidFill>
                  <a:schemeClr val="tx1">
                    <a:lumMod val="65000"/>
                    <a:lumOff val="35000"/>
                  </a:schemeClr>
                </a:solidFill>
                <a:latin typeface="Open Sans" charset="0"/>
                <a:ea typeface="Open Sans" charset="0"/>
                <a:cs typeface="Open Sans" charset="0"/>
              </a:rPr>
              <a:t>Climate</a:t>
            </a:r>
            <a:r>
              <a:rPr lang="en-US" sz="1400" dirty="0" smtClean="0">
                <a:solidFill>
                  <a:schemeClr val="tx1">
                    <a:lumMod val="65000"/>
                    <a:lumOff val="35000"/>
                  </a:schemeClr>
                </a:solidFill>
                <a:latin typeface="Open Sans" charset="0"/>
                <a:ea typeface="Open Sans" charset="0"/>
                <a:cs typeface="Open Sans" charset="0"/>
              </a:rPr>
              <a:t> change denial </a:t>
            </a:r>
            <a:r>
              <a:rPr lang="en-US" sz="1400" dirty="0">
                <a:solidFill>
                  <a:schemeClr val="tx1">
                    <a:lumMod val="65000"/>
                    <a:lumOff val="35000"/>
                  </a:schemeClr>
                </a:solidFill>
                <a:latin typeface="Open Sans" charset="0"/>
                <a:ea typeface="Open Sans" charset="0"/>
                <a:cs typeface="Open Sans" charset="0"/>
              </a:rPr>
              <a:t>as official policy</a:t>
            </a:r>
            <a:endParaRPr lang="en-US" sz="1400" dirty="0" smtClean="0">
              <a:solidFill>
                <a:schemeClr val="tx1">
                  <a:lumMod val="65000"/>
                  <a:lumOff val="35000"/>
                </a:schemeClr>
              </a:solidFill>
              <a:latin typeface="Open Sans" charset="0"/>
              <a:ea typeface="Open Sans" charset="0"/>
              <a:cs typeface="Open Sans" charset="0"/>
            </a:endParaRPr>
          </a:p>
          <a:p>
            <a:endParaRPr lang="en-US" dirty="0"/>
          </a:p>
        </p:txBody>
      </p:sp>
      <p:sp>
        <p:nvSpPr>
          <p:cNvPr id="16" name="Title 15"/>
          <p:cNvSpPr>
            <a:spLocks noGrp="1"/>
          </p:cNvSpPr>
          <p:nvPr>
            <p:ph type="title"/>
          </p:nvPr>
        </p:nvSpPr>
        <p:spPr>
          <a:xfrm>
            <a:off x="469900" y="774700"/>
            <a:ext cx="6528905" cy="527188"/>
          </a:xfrm>
        </p:spPr>
        <p:txBody>
          <a:bodyPr>
            <a:noAutofit/>
          </a:bodyPr>
          <a:lstStyle/>
          <a:p>
            <a:r>
              <a:rPr lang="en-US" sz="3200" dirty="0" smtClean="0">
                <a:solidFill>
                  <a:schemeClr val="tx1">
                    <a:lumMod val="65000"/>
                    <a:lumOff val="35000"/>
                  </a:schemeClr>
                </a:solidFill>
                <a:latin typeface="Open Sans Light" charset="0"/>
                <a:ea typeface="Open Sans Light" charset="0"/>
                <a:cs typeface="Open Sans Light" charset="0"/>
              </a:rPr>
              <a:t>Sticks for Many</a:t>
            </a:r>
            <a:endParaRPr lang="en-US" sz="3200" dirty="0">
              <a:solidFill>
                <a:schemeClr val="tx1">
                  <a:lumMod val="65000"/>
                  <a:lumOff val="35000"/>
                </a:schemeClr>
              </a:solidFill>
              <a:latin typeface="Open Sans Light" charset="0"/>
              <a:ea typeface="Open Sans Light" charset="0"/>
              <a:cs typeface="Open Sans Light" charset="0"/>
            </a:endParaRPr>
          </a:p>
        </p:txBody>
      </p:sp>
      <p:sp>
        <p:nvSpPr>
          <p:cNvPr id="20" name="Rectangle 19"/>
          <p:cNvSpPr/>
          <p:nvPr/>
        </p:nvSpPr>
        <p:spPr>
          <a:xfrm>
            <a:off x="457200" y="457200"/>
            <a:ext cx="3670300" cy="1270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074371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57200" y="1498600"/>
            <a:ext cx="3759200" cy="4902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4216400" y="1498600"/>
            <a:ext cx="3759200" cy="490220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7975600" y="1498600"/>
            <a:ext cx="3759200" cy="4902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2871304" y="375478"/>
            <a:ext cx="7039097" cy="739913"/>
          </a:xfrm>
        </p:spPr>
        <p:txBody>
          <a:bodyPr>
            <a:normAutofit/>
          </a:bodyPr>
          <a:lstStyle/>
          <a:p>
            <a:pPr>
              <a:buNone/>
            </a:pPr>
            <a:endParaRPr lang="en-US" b="1" cap="all" dirty="0"/>
          </a:p>
          <a:p>
            <a:pPr marL="463550" indent="0">
              <a:buNone/>
            </a:pPr>
            <a:endParaRPr lang="en-US" b="1" cap="all" dirty="0"/>
          </a:p>
          <a:p>
            <a:pPr marL="463550" indent="0">
              <a:buNone/>
            </a:pPr>
            <a:endParaRPr lang="en-US" b="1" cap="all" dirty="0"/>
          </a:p>
          <a:p>
            <a:pPr marL="463550" indent="0">
              <a:buNone/>
            </a:pPr>
            <a:endParaRPr lang="en-US" b="1" cap="all" dirty="0"/>
          </a:p>
          <a:p>
            <a:pPr>
              <a:buNone/>
            </a:pPr>
            <a:endParaRPr lang="en-US" dirty="0" smtClean="0"/>
          </a:p>
        </p:txBody>
      </p:sp>
      <p:sp>
        <p:nvSpPr>
          <p:cNvPr id="10" name="TextBox 9"/>
          <p:cNvSpPr txBox="1"/>
          <p:nvPr/>
        </p:nvSpPr>
        <p:spPr>
          <a:xfrm>
            <a:off x="685799" y="1697934"/>
            <a:ext cx="3213101" cy="1754326"/>
          </a:xfrm>
          <a:prstGeom prst="rect">
            <a:avLst/>
          </a:prstGeom>
          <a:noFill/>
        </p:spPr>
        <p:txBody>
          <a:bodyPr wrap="square" rtlCol="0">
            <a:spAutoFit/>
          </a:bodyPr>
          <a:lstStyle/>
          <a:p>
            <a:r>
              <a:rPr lang="en-US" sz="2400" dirty="0" smtClean="0">
                <a:solidFill>
                  <a:srgbClr val="961C2A"/>
                </a:solidFill>
                <a:latin typeface="Open Sans" charset="0"/>
                <a:ea typeface="Open Sans" charset="0"/>
                <a:cs typeface="Open Sans" charset="0"/>
              </a:rPr>
              <a:t>Pro-Israeli Occupation</a:t>
            </a:r>
          </a:p>
          <a:p>
            <a:pPr marL="396875" indent="-285750">
              <a:buFont typeface="Arial" charset="0"/>
              <a:buChar char="•"/>
            </a:pPr>
            <a:r>
              <a:rPr lang="en-US" sz="1400" dirty="0" smtClean="0">
                <a:solidFill>
                  <a:schemeClr val="tx1">
                    <a:lumMod val="65000"/>
                    <a:lumOff val="35000"/>
                  </a:schemeClr>
                </a:solidFill>
                <a:latin typeface="Open Sans" charset="0"/>
                <a:ea typeface="Open Sans" charset="0"/>
                <a:cs typeface="Open Sans" charset="0"/>
              </a:rPr>
              <a:t>Could win support of Christian &amp; Jewish Zionists, foreign policy hawks</a:t>
            </a:r>
            <a:endParaRPr lang="en-US" sz="1400" dirty="0">
              <a:solidFill>
                <a:schemeClr val="tx1">
                  <a:lumMod val="65000"/>
                  <a:lumOff val="35000"/>
                </a:schemeClr>
              </a:solidFill>
              <a:latin typeface="Open Sans" charset="0"/>
              <a:ea typeface="Open Sans" charset="0"/>
              <a:cs typeface="Open Sans" charset="0"/>
            </a:endParaRPr>
          </a:p>
          <a:p>
            <a:pPr marL="450850" indent="-450850"/>
            <a:endParaRPr lang="en-US" dirty="0"/>
          </a:p>
        </p:txBody>
      </p:sp>
      <p:sp>
        <p:nvSpPr>
          <p:cNvPr id="11" name="TextBox 10"/>
          <p:cNvSpPr txBox="1"/>
          <p:nvPr/>
        </p:nvSpPr>
        <p:spPr>
          <a:xfrm>
            <a:off x="4483100" y="1739346"/>
            <a:ext cx="3149600" cy="2893100"/>
          </a:xfrm>
          <a:prstGeom prst="rect">
            <a:avLst/>
          </a:prstGeom>
          <a:noFill/>
        </p:spPr>
        <p:txBody>
          <a:bodyPr wrap="square" rtlCol="0">
            <a:spAutoFit/>
          </a:bodyPr>
          <a:lstStyle/>
          <a:p>
            <a:r>
              <a:rPr lang="en-US" sz="2400" dirty="0" smtClean="0">
                <a:solidFill>
                  <a:srgbClr val="961C2A"/>
                </a:solidFill>
                <a:latin typeface="Open Sans" charset="0"/>
                <a:ea typeface="Open Sans" charset="0"/>
                <a:cs typeface="Open Sans" charset="0"/>
              </a:rPr>
              <a:t> Jobs</a:t>
            </a:r>
          </a:p>
          <a:p>
            <a:pPr marL="396875" indent="-285750">
              <a:buFont typeface="Arial" charset="0"/>
              <a:buChar char="•"/>
            </a:pPr>
            <a:r>
              <a:rPr lang="en-US" sz="1400" dirty="0" smtClean="0">
                <a:solidFill>
                  <a:schemeClr val="tx1">
                    <a:lumMod val="65000"/>
                    <a:lumOff val="35000"/>
                  </a:schemeClr>
                </a:solidFill>
                <a:latin typeface="Open Sans" charset="0"/>
                <a:ea typeface="Open Sans" charset="0"/>
                <a:cs typeface="Open Sans" charset="0"/>
              </a:rPr>
              <a:t>Approach to infrastructure investment, fossil fuel revitalization, and “inner city” spending could drive a wedge between authorized and unauthorized workers</a:t>
            </a:r>
          </a:p>
          <a:p>
            <a:pPr marL="396875" indent="-285750">
              <a:buFont typeface="Arial" charset="0"/>
              <a:buChar char="•"/>
            </a:pPr>
            <a:endParaRPr lang="en-US" sz="1400" dirty="0" smtClean="0">
              <a:solidFill>
                <a:schemeClr val="tx1">
                  <a:lumMod val="65000"/>
                  <a:lumOff val="35000"/>
                </a:schemeClr>
              </a:solidFill>
              <a:latin typeface="Open Sans" charset="0"/>
              <a:ea typeface="Open Sans" charset="0"/>
              <a:cs typeface="Open Sans" charset="0"/>
            </a:endParaRPr>
          </a:p>
          <a:p>
            <a:pPr marL="396875" indent="-285750">
              <a:buFont typeface="Arial" charset="0"/>
              <a:buChar char="•"/>
            </a:pPr>
            <a:r>
              <a:rPr lang="en-US" sz="1400" dirty="0" smtClean="0">
                <a:solidFill>
                  <a:schemeClr val="tx1">
                    <a:lumMod val="65000"/>
                    <a:lumOff val="35000"/>
                  </a:schemeClr>
                </a:solidFill>
                <a:latin typeface="Open Sans" charset="0"/>
                <a:ea typeface="Open Sans" charset="0"/>
                <a:cs typeface="Open Sans" charset="0"/>
              </a:rPr>
              <a:t>Privatized approach to infrastructure could gain support of centrist Democrats</a:t>
            </a:r>
          </a:p>
          <a:p>
            <a:pPr marL="111125"/>
            <a:endParaRPr lang="en-US" dirty="0"/>
          </a:p>
        </p:txBody>
      </p:sp>
      <p:sp>
        <p:nvSpPr>
          <p:cNvPr id="13" name="TextBox 12"/>
          <p:cNvSpPr txBox="1"/>
          <p:nvPr/>
        </p:nvSpPr>
        <p:spPr>
          <a:xfrm>
            <a:off x="8318500" y="1787845"/>
            <a:ext cx="3060700" cy="1600438"/>
          </a:xfrm>
          <a:prstGeom prst="rect">
            <a:avLst/>
          </a:prstGeom>
          <a:noFill/>
        </p:spPr>
        <p:txBody>
          <a:bodyPr wrap="square" rtlCol="0">
            <a:spAutoFit/>
          </a:bodyPr>
          <a:lstStyle/>
          <a:p>
            <a:r>
              <a:rPr lang="en-US" sz="2400" dirty="0" smtClean="0">
                <a:solidFill>
                  <a:srgbClr val="961C2A"/>
                </a:solidFill>
                <a:latin typeface="Open Sans" charset="0"/>
                <a:ea typeface="Open Sans" charset="0"/>
                <a:cs typeface="Open Sans" charset="0"/>
              </a:rPr>
              <a:t>Wall St. Friendly</a:t>
            </a:r>
          </a:p>
          <a:p>
            <a:pPr marL="407988" indent="-285750">
              <a:buFont typeface="Arial" charset="0"/>
              <a:buChar char="•"/>
            </a:pPr>
            <a:r>
              <a:rPr lang="en-US" sz="1400" dirty="0" smtClean="0">
                <a:solidFill>
                  <a:schemeClr val="tx1">
                    <a:lumMod val="50000"/>
                    <a:lumOff val="50000"/>
                  </a:schemeClr>
                </a:solidFill>
                <a:latin typeface="Open Sans" charset="0"/>
                <a:ea typeface="Open Sans" charset="0"/>
                <a:cs typeface="Open Sans" charset="0"/>
              </a:rPr>
              <a:t>A booming market could defang resistance from some liberal &amp; conservative quarters</a:t>
            </a:r>
            <a:endParaRPr lang="en-US" sz="1400" dirty="0">
              <a:solidFill>
                <a:schemeClr val="tx1">
                  <a:lumMod val="50000"/>
                  <a:lumOff val="50000"/>
                </a:schemeClr>
              </a:solidFill>
              <a:latin typeface="Open Sans" charset="0"/>
              <a:ea typeface="Open Sans" charset="0"/>
              <a:cs typeface="Open Sans" charset="0"/>
            </a:endParaRPr>
          </a:p>
          <a:p>
            <a:pPr marL="579438" indent="-457200"/>
            <a:endParaRPr lang="en-US" dirty="0"/>
          </a:p>
        </p:txBody>
      </p:sp>
      <p:sp>
        <p:nvSpPr>
          <p:cNvPr id="16" name="Title 15"/>
          <p:cNvSpPr>
            <a:spLocks noGrp="1"/>
          </p:cNvSpPr>
          <p:nvPr>
            <p:ph type="title"/>
          </p:nvPr>
        </p:nvSpPr>
        <p:spPr>
          <a:xfrm>
            <a:off x="4178300" y="432491"/>
            <a:ext cx="7518400" cy="1269309"/>
          </a:xfrm>
        </p:spPr>
        <p:txBody>
          <a:bodyPr>
            <a:normAutofit/>
          </a:bodyPr>
          <a:lstStyle/>
          <a:p>
            <a:r>
              <a:rPr lang="en-US" sz="1400" dirty="0" smtClean="0">
                <a:solidFill>
                  <a:schemeClr val="tx1">
                    <a:lumMod val="65000"/>
                    <a:lumOff val="35000"/>
                  </a:schemeClr>
                </a:solidFill>
                <a:latin typeface="Open Sans" charset="0"/>
                <a:ea typeface="Open Sans" charset="0"/>
                <a:cs typeface="Open Sans" charset="0"/>
              </a:rPr>
              <a:t>A savvy Trump administration might move job creation while moving on mass deportations</a:t>
            </a:r>
            <a:endParaRPr lang="en-US" sz="1400" dirty="0">
              <a:solidFill>
                <a:schemeClr val="tx1">
                  <a:lumMod val="65000"/>
                  <a:lumOff val="35000"/>
                </a:schemeClr>
              </a:solidFill>
              <a:latin typeface="Open Sans" charset="0"/>
              <a:ea typeface="Open Sans" charset="0"/>
              <a:cs typeface="Open Sans" charset="0"/>
            </a:endParaRPr>
          </a:p>
        </p:txBody>
      </p:sp>
      <p:sp>
        <p:nvSpPr>
          <p:cNvPr id="18" name="TextBox 17"/>
          <p:cNvSpPr txBox="1"/>
          <p:nvPr/>
        </p:nvSpPr>
        <p:spPr>
          <a:xfrm>
            <a:off x="8293099" y="3392004"/>
            <a:ext cx="2937565" cy="1969770"/>
          </a:xfrm>
          <a:prstGeom prst="rect">
            <a:avLst/>
          </a:prstGeom>
          <a:noFill/>
        </p:spPr>
        <p:txBody>
          <a:bodyPr wrap="square" rtlCol="0">
            <a:spAutoFit/>
          </a:bodyPr>
          <a:lstStyle/>
          <a:p>
            <a:r>
              <a:rPr lang="en-US" sz="2400" dirty="0" smtClean="0">
                <a:solidFill>
                  <a:srgbClr val="961C2A"/>
                </a:solidFill>
                <a:latin typeface="Open Sans" charset="0"/>
                <a:ea typeface="Open Sans" charset="0"/>
                <a:cs typeface="Open Sans" charset="0"/>
              </a:rPr>
              <a:t>Pro-Christian Supremacy</a:t>
            </a:r>
          </a:p>
          <a:p>
            <a:pPr marL="396875" indent="-285750">
              <a:buFont typeface="Arial" charset="0"/>
              <a:buChar char="•"/>
            </a:pPr>
            <a:r>
              <a:rPr lang="en-US" sz="1400" dirty="0" smtClean="0">
                <a:solidFill>
                  <a:schemeClr val="tx1">
                    <a:lumMod val="65000"/>
                    <a:lumOff val="35000"/>
                  </a:schemeClr>
                </a:solidFill>
                <a:latin typeface="Open Sans" charset="0"/>
                <a:ea typeface="Open Sans" charset="0"/>
                <a:cs typeface="Open Sans" charset="0"/>
              </a:rPr>
              <a:t>Could win sustained support of conservative Catholics &amp; Protestant evangelicals</a:t>
            </a:r>
            <a:endParaRPr lang="en-US" sz="1400" dirty="0">
              <a:solidFill>
                <a:schemeClr val="tx1">
                  <a:lumMod val="65000"/>
                  <a:lumOff val="35000"/>
                </a:schemeClr>
              </a:solidFill>
              <a:latin typeface="Open Sans" charset="0"/>
              <a:ea typeface="Open Sans" charset="0"/>
              <a:cs typeface="Open Sans" charset="0"/>
            </a:endParaRPr>
          </a:p>
          <a:p>
            <a:pPr marL="450850" indent="-450850"/>
            <a:endParaRPr lang="en-US" dirty="0"/>
          </a:p>
        </p:txBody>
      </p:sp>
      <p:sp>
        <p:nvSpPr>
          <p:cNvPr id="15" name="Title 1"/>
          <p:cNvSpPr txBox="1">
            <a:spLocks/>
          </p:cNvSpPr>
          <p:nvPr/>
        </p:nvSpPr>
        <p:spPr>
          <a:xfrm>
            <a:off x="457200" y="368300"/>
            <a:ext cx="3962400" cy="14636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solidFill>
                  <a:schemeClr val="tx1">
                    <a:lumMod val="65000"/>
                    <a:lumOff val="35000"/>
                  </a:schemeClr>
                </a:solidFill>
                <a:latin typeface="Open Sans Light" charset="0"/>
                <a:ea typeface="Open Sans Light" charset="0"/>
                <a:cs typeface="Open Sans Light" charset="0"/>
              </a:rPr>
              <a:t>Carrots for Some</a:t>
            </a:r>
            <a:endParaRPr lang="en-US" sz="3200" dirty="0">
              <a:solidFill>
                <a:schemeClr val="tx1">
                  <a:lumMod val="65000"/>
                  <a:lumOff val="35000"/>
                </a:schemeClr>
              </a:solidFill>
              <a:latin typeface="Open Sans Light" charset="0"/>
              <a:ea typeface="Open Sans Light" charset="0"/>
              <a:cs typeface="Open Sans Light" charset="0"/>
            </a:endParaRPr>
          </a:p>
        </p:txBody>
      </p:sp>
      <p:sp>
        <p:nvSpPr>
          <p:cNvPr id="19" name="Rectangle 18"/>
          <p:cNvSpPr/>
          <p:nvPr/>
        </p:nvSpPr>
        <p:spPr>
          <a:xfrm>
            <a:off x="457200" y="457200"/>
            <a:ext cx="3670300" cy="1270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874714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Screen Shot 2016-11-25 at 6.08.5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5154" y="4162052"/>
            <a:ext cx="3606956" cy="2695948"/>
          </a:xfrm>
          <a:prstGeom prst="rect">
            <a:avLst/>
          </a:prstGeom>
        </p:spPr>
      </p:pic>
      <p:sp>
        <p:nvSpPr>
          <p:cNvPr id="3" name="Content Placeholder 2"/>
          <p:cNvSpPr>
            <a:spLocks noGrp="1"/>
          </p:cNvSpPr>
          <p:nvPr>
            <p:ph idx="1"/>
          </p:nvPr>
        </p:nvSpPr>
        <p:spPr>
          <a:xfrm>
            <a:off x="2871304" y="375478"/>
            <a:ext cx="7039097" cy="739913"/>
          </a:xfrm>
        </p:spPr>
        <p:txBody>
          <a:bodyPr>
            <a:normAutofit/>
          </a:bodyPr>
          <a:lstStyle/>
          <a:p>
            <a:pPr>
              <a:buNone/>
            </a:pPr>
            <a:endParaRPr lang="en-US" b="1" cap="all" dirty="0"/>
          </a:p>
          <a:p>
            <a:pPr marL="463550" indent="0">
              <a:buNone/>
            </a:pPr>
            <a:endParaRPr lang="en-US" b="1" cap="all" dirty="0"/>
          </a:p>
          <a:p>
            <a:pPr marL="463550" indent="0">
              <a:buNone/>
            </a:pPr>
            <a:endParaRPr lang="en-US" b="1" cap="all" dirty="0"/>
          </a:p>
          <a:p>
            <a:pPr marL="463550" indent="0">
              <a:buNone/>
            </a:pPr>
            <a:endParaRPr lang="en-US" b="1" cap="all" dirty="0"/>
          </a:p>
          <a:p>
            <a:pPr>
              <a:buNone/>
            </a:pPr>
            <a:endParaRPr lang="en-US" dirty="0" smtClean="0"/>
          </a:p>
        </p:txBody>
      </p:sp>
      <p:pic>
        <p:nvPicPr>
          <p:cNvPr id="5" name="Picture 4" descr="Screen Shot 2016-11-25 at 5.53.0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5009" y="4171426"/>
            <a:ext cx="4806991" cy="2686574"/>
          </a:xfrm>
          <a:prstGeom prst="rect">
            <a:avLst/>
          </a:prstGeom>
        </p:spPr>
      </p:pic>
      <p:pic>
        <p:nvPicPr>
          <p:cNvPr id="18" name="Picture 17" descr="Screen Shot 2016-11-25 at 6.43.13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172019"/>
            <a:ext cx="3926474" cy="2685982"/>
          </a:xfrm>
          <a:prstGeom prst="rect">
            <a:avLst/>
          </a:prstGeom>
        </p:spPr>
      </p:pic>
      <p:sp>
        <p:nvSpPr>
          <p:cNvPr id="23" name="TextBox 22"/>
          <p:cNvSpPr txBox="1"/>
          <p:nvPr/>
        </p:nvSpPr>
        <p:spPr>
          <a:xfrm>
            <a:off x="4876800" y="444500"/>
            <a:ext cx="6743700" cy="2631490"/>
          </a:xfrm>
          <a:prstGeom prst="rect">
            <a:avLst/>
          </a:prstGeom>
          <a:noFill/>
        </p:spPr>
        <p:txBody>
          <a:bodyPr wrap="square" rtlCol="0">
            <a:spAutoFit/>
          </a:bodyPr>
          <a:lstStyle/>
          <a:p>
            <a:pPr>
              <a:lnSpc>
                <a:spcPts val="2160"/>
              </a:lnSpc>
            </a:pPr>
            <a:r>
              <a:rPr lang="en-US" sz="1600" dirty="0" smtClean="0">
                <a:solidFill>
                  <a:schemeClr val="tx1">
                    <a:lumMod val="65000"/>
                    <a:lumOff val="35000"/>
                  </a:schemeClr>
                </a:solidFill>
                <a:latin typeface="Open Sans" charset="0"/>
                <a:ea typeface="Open Sans" charset="0"/>
                <a:cs typeface="Open Sans" charset="0"/>
              </a:rPr>
              <a:t>Social movements can contribute to creating a broad, mass-based oppositional force to fight the  Trump administration and Trumpism.</a:t>
            </a:r>
          </a:p>
          <a:p>
            <a:pPr>
              <a:lnSpc>
                <a:spcPts val="2160"/>
              </a:lnSpc>
            </a:pPr>
            <a:endParaRPr lang="en-US" sz="1600" dirty="0" smtClean="0">
              <a:solidFill>
                <a:schemeClr val="tx1">
                  <a:lumMod val="65000"/>
                  <a:lumOff val="35000"/>
                </a:schemeClr>
              </a:solidFill>
              <a:latin typeface="Open Sans" charset="0"/>
              <a:ea typeface="Open Sans" charset="0"/>
              <a:cs typeface="Open Sans" charset="0"/>
            </a:endParaRPr>
          </a:p>
          <a:p>
            <a:pPr>
              <a:lnSpc>
                <a:spcPts val="2160"/>
              </a:lnSpc>
            </a:pPr>
            <a:r>
              <a:rPr lang="en-US" sz="1600" dirty="0" smtClean="0">
                <a:solidFill>
                  <a:schemeClr val="tx1">
                    <a:lumMod val="65000"/>
                    <a:lumOff val="35000"/>
                  </a:schemeClr>
                </a:solidFill>
                <a:latin typeface="Open Sans" charset="0"/>
                <a:ea typeface="Open Sans" charset="0"/>
                <a:cs typeface="Open Sans" charset="0"/>
              </a:rPr>
              <a:t> Immediate resistance is needed to counteract the ‘give Trump a chance’ chorus and clarify that a Trump presidency is not ‘normal’ U.S. politics.</a:t>
            </a:r>
          </a:p>
          <a:p>
            <a:pPr>
              <a:lnSpc>
                <a:spcPts val="2160"/>
              </a:lnSpc>
            </a:pPr>
            <a:r>
              <a:rPr lang="en-US" sz="1600" dirty="0" smtClean="0">
                <a:solidFill>
                  <a:schemeClr val="tx1">
                    <a:lumMod val="65000"/>
                    <a:lumOff val="35000"/>
                  </a:schemeClr>
                </a:solidFill>
                <a:latin typeface="Open Sans" charset="0"/>
                <a:ea typeface="Open Sans" charset="0"/>
                <a:cs typeface="Open Sans" charset="0"/>
              </a:rPr>
              <a:t> </a:t>
            </a:r>
          </a:p>
          <a:p>
            <a:pPr>
              <a:lnSpc>
                <a:spcPts val="2160"/>
              </a:lnSpc>
            </a:pPr>
            <a:r>
              <a:rPr lang="en-US" sz="1600" dirty="0" smtClean="0">
                <a:solidFill>
                  <a:schemeClr val="tx1">
                    <a:lumMod val="65000"/>
                    <a:lumOff val="35000"/>
                  </a:schemeClr>
                </a:solidFill>
                <a:latin typeface="Open Sans" charset="0"/>
                <a:ea typeface="Open Sans" charset="0"/>
                <a:cs typeface="Open Sans" charset="0"/>
              </a:rPr>
              <a:t>”If you come for any of us, you come through all of us.”</a:t>
            </a:r>
          </a:p>
          <a:p>
            <a:pPr>
              <a:lnSpc>
                <a:spcPts val="2160"/>
              </a:lnSpc>
            </a:pPr>
            <a:endParaRPr lang="en-US" dirty="0">
              <a:solidFill>
                <a:schemeClr val="tx1">
                  <a:lumMod val="65000"/>
                  <a:lumOff val="35000"/>
                </a:schemeClr>
              </a:solidFill>
              <a:latin typeface="Univers 55 Roman" charset="0"/>
              <a:ea typeface="Univers 55 Roman" charset="0"/>
              <a:cs typeface="Univers 55 Roman" charset="0"/>
            </a:endParaRPr>
          </a:p>
        </p:txBody>
      </p:sp>
      <p:sp>
        <p:nvSpPr>
          <p:cNvPr id="14" name="Title 1"/>
          <p:cNvSpPr txBox="1">
            <a:spLocks/>
          </p:cNvSpPr>
          <p:nvPr/>
        </p:nvSpPr>
        <p:spPr>
          <a:xfrm>
            <a:off x="457200" y="635000"/>
            <a:ext cx="3962400" cy="14636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solidFill>
                  <a:schemeClr val="tx1">
                    <a:lumMod val="65000"/>
                    <a:lumOff val="35000"/>
                  </a:schemeClr>
                </a:solidFill>
                <a:latin typeface="Open Sans Light" charset="0"/>
                <a:ea typeface="Open Sans Light" charset="0"/>
                <a:cs typeface="Open Sans Light" charset="0"/>
              </a:rPr>
              <a:t>Welcome to the Fightback</a:t>
            </a:r>
            <a:endParaRPr lang="en-US" sz="3200" dirty="0">
              <a:solidFill>
                <a:schemeClr val="tx1">
                  <a:lumMod val="65000"/>
                  <a:lumOff val="35000"/>
                </a:schemeClr>
              </a:solidFill>
              <a:latin typeface="Open Sans Light" charset="0"/>
              <a:ea typeface="Open Sans Light" charset="0"/>
              <a:cs typeface="Open Sans Light" charset="0"/>
            </a:endParaRPr>
          </a:p>
        </p:txBody>
      </p:sp>
      <p:sp>
        <p:nvSpPr>
          <p:cNvPr id="15" name="Rectangle 14"/>
          <p:cNvSpPr/>
          <p:nvPr/>
        </p:nvSpPr>
        <p:spPr>
          <a:xfrm>
            <a:off x="457200" y="457200"/>
            <a:ext cx="3962400" cy="1397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306651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p:cNvSpPr/>
          <p:nvPr/>
        </p:nvSpPr>
        <p:spPr>
          <a:xfrm>
            <a:off x="457200" y="1282700"/>
            <a:ext cx="3962400" cy="3873500"/>
          </a:xfrm>
          <a:prstGeom prst="rect">
            <a:avLst/>
          </a:prstGeom>
          <a:solidFill>
            <a:srgbClr val="09223A">
              <a:alpha val="7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txBox="1">
            <a:spLocks/>
          </p:cNvSpPr>
          <p:nvPr/>
        </p:nvSpPr>
        <p:spPr>
          <a:xfrm>
            <a:off x="774700" y="2366963"/>
            <a:ext cx="3352800" cy="201453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smtClean="0">
                <a:solidFill>
                  <a:schemeClr val="bg1">
                    <a:lumMod val="95000"/>
                  </a:schemeClr>
                </a:solidFill>
                <a:latin typeface="Open Sans Light" charset="0"/>
                <a:ea typeface="Open Sans Light" charset="0"/>
                <a:cs typeface="Open Sans Light" charset="0"/>
              </a:rPr>
              <a:t>Part III: The Work Before Us</a:t>
            </a:r>
            <a:endParaRPr lang="en-US" sz="3600" dirty="0">
              <a:solidFill>
                <a:schemeClr val="bg1">
                  <a:lumMod val="95000"/>
                </a:schemeClr>
              </a:solidFill>
              <a:latin typeface="Open Sans Light" charset="0"/>
              <a:ea typeface="Open Sans Light" charset="0"/>
              <a:cs typeface="Open Sans Light"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139363" y="1612900"/>
            <a:ext cx="2052637" cy="3327400"/>
          </a:xfrm>
        </p:spPr>
        <p:txBody>
          <a:bodyPr>
            <a:noAutofit/>
          </a:bodyPr>
          <a:lstStyle/>
          <a:p>
            <a:pPr lvl="0" algn="l"/>
            <a:r>
              <a:rPr lang="en-US" sz="1600" dirty="0" smtClean="0"/>
              <a:t>;  </a:t>
            </a:r>
            <a:r>
              <a:rPr lang="en-US" sz="1600" dirty="0"/>
              <a:t/>
            </a:r>
            <a:br>
              <a:rPr lang="en-US" sz="1600" dirty="0"/>
            </a:br>
            <a:r>
              <a:rPr lang="en-US" sz="1600" dirty="0" smtClean="0"/>
              <a:t/>
            </a:r>
            <a:br>
              <a:rPr lang="en-US" sz="1600" dirty="0" smtClean="0"/>
            </a:br>
            <a:r>
              <a:rPr lang="en-US" sz="1600" dirty="0" smtClean="0"/>
              <a:t/>
            </a:r>
            <a:br>
              <a:rPr lang="en-US" sz="1600" dirty="0" smtClean="0"/>
            </a:br>
            <a:r>
              <a:rPr lang="en-US" sz="1600" dirty="0" smtClean="0"/>
              <a:t/>
            </a:r>
            <a:br>
              <a:rPr lang="en-US" sz="1600" dirty="0" smtClean="0"/>
            </a:br>
            <a:r>
              <a:rPr lang="en-US" sz="1600" dirty="0" smtClean="0"/>
              <a:t/>
            </a:r>
            <a:br>
              <a:rPr lang="en-US" sz="1600" dirty="0" smtClean="0"/>
            </a:br>
            <a:r>
              <a:rPr lang="en-US" sz="1600" dirty="0" smtClean="0"/>
              <a:t/>
            </a:r>
            <a:br>
              <a:rPr lang="en-US" sz="1600" dirty="0" smtClean="0"/>
            </a:br>
            <a:r>
              <a:rPr lang="en-US" sz="1600" dirty="0" smtClean="0"/>
              <a:t/>
            </a:r>
            <a:br>
              <a:rPr lang="en-US" sz="1600" dirty="0" smtClean="0"/>
            </a:br>
            <a:endParaRPr lang="en-US" sz="1600" dirty="0"/>
          </a:p>
        </p:txBody>
      </p:sp>
      <p:sp>
        <p:nvSpPr>
          <p:cNvPr id="3" name="Content Placeholder 2"/>
          <p:cNvSpPr>
            <a:spLocks noGrp="1"/>
          </p:cNvSpPr>
          <p:nvPr>
            <p:ph idx="4294967295"/>
          </p:nvPr>
        </p:nvSpPr>
        <p:spPr>
          <a:xfrm>
            <a:off x="4851401" y="431800"/>
            <a:ext cx="6676784" cy="5923034"/>
          </a:xfrm>
        </p:spPr>
        <p:txBody>
          <a:bodyPr>
            <a:normAutofit/>
          </a:bodyPr>
          <a:lstStyle/>
          <a:p>
            <a:pPr>
              <a:buNone/>
            </a:pPr>
            <a:r>
              <a:rPr lang="en-US" sz="2400" cap="all" dirty="0" smtClean="0">
                <a:solidFill>
                  <a:srgbClr val="961C2A"/>
                </a:solidFill>
                <a:latin typeface="Open Sans" charset="0"/>
                <a:ea typeface="Open Sans" charset="0"/>
                <a:cs typeface="Open Sans" charset="0"/>
              </a:rPr>
              <a:t>DUMP </a:t>
            </a:r>
            <a:r>
              <a:rPr lang="en-US" sz="2400" cap="all" dirty="0">
                <a:solidFill>
                  <a:srgbClr val="961C2A"/>
                </a:solidFill>
                <a:latin typeface="Open Sans" charset="0"/>
                <a:ea typeface="Open Sans" charset="0"/>
                <a:cs typeface="Open Sans" charset="0"/>
              </a:rPr>
              <a:t>Trump </a:t>
            </a:r>
            <a:r>
              <a:rPr lang="en-US" sz="2400" dirty="0">
                <a:solidFill>
                  <a:srgbClr val="961C2A"/>
                </a:solidFill>
                <a:latin typeface="Open Sans" charset="0"/>
                <a:ea typeface="Open Sans" charset="0"/>
                <a:cs typeface="Open Sans" charset="0"/>
              </a:rPr>
              <a:t>in </a:t>
            </a:r>
            <a:r>
              <a:rPr lang="en-US" sz="2400" dirty="0" smtClean="0">
                <a:solidFill>
                  <a:srgbClr val="961C2A"/>
                </a:solidFill>
                <a:latin typeface="Open Sans" charset="0"/>
                <a:ea typeface="Open Sans" charset="0"/>
                <a:cs typeface="Open Sans" charset="0"/>
              </a:rPr>
              <a:t>2020</a:t>
            </a:r>
          </a:p>
          <a:p>
            <a:pPr marL="0" indent="0">
              <a:lnSpc>
                <a:spcPts val="1800"/>
              </a:lnSpc>
              <a:buNone/>
            </a:pPr>
            <a:r>
              <a:rPr lang="en-US" sz="1500" dirty="0">
                <a:solidFill>
                  <a:schemeClr val="tx1">
                    <a:lumMod val="65000"/>
                    <a:lumOff val="35000"/>
                  </a:schemeClr>
                </a:solidFill>
                <a:latin typeface="Open Sans" charset="0"/>
                <a:ea typeface="Open Sans" charset="0"/>
                <a:cs typeface="Open Sans" charset="0"/>
              </a:rPr>
              <a:t>Trump will inflict a lot of damage in four years, some predictable, some unforeseen. We need to prepare now to hand him and Trumpism a resounding defeat in 2020. </a:t>
            </a:r>
          </a:p>
          <a:p>
            <a:pPr>
              <a:buNone/>
            </a:pPr>
            <a:endParaRPr lang="en-US" sz="1500" cap="all" dirty="0" smtClean="0">
              <a:latin typeface="Open Sans" charset="0"/>
              <a:ea typeface="Open Sans" charset="0"/>
              <a:cs typeface="Open Sans" charset="0"/>
            </a:endParaRPr>
          </a:p>
          <a:p>
            <a:pPr>
              <a:buNone/>
            </a:pPr>
            <a:r>
              <a:rPr lang="en-US" sz="2400" dirty="0" smtClean="0">
                <a:solidFill>
                  <a:srgbClr val="961C2A"/>
                </a:solidFill>
                <a:latin typeface="Open Sans" charset="0"/>
                <a:ea typeface="Open Sans" charset="0"/>
                <a:cs typeface="Open Sans" charset="0"/>
              </a:rPr>
              <a:t>Defend Our Communities </a:t>
            </a:r>
          </a:p>
          <a:p>
            <a:pPr marL="0" indent="0">
              <a:lnSpc>
                <a:spcPts val="1800"/>
              </a:lnSpc>
              <a:buNone/>
            </a:pPr>
            <a:r>
              <a:rPr lang="en-US" sz="1500" dirty="0" smtClean="0">
                <a:solidFill>
                  <a:schemeClr val="tx1">
                    <a:lumMod val="65000"/>
                    <a:lumOff val="35000"/>
                  </a:schemeClr>
                </a:solidFill>
                <a:latin typeface="Open Sans" charset="0"/>
                <a:ea typeface="Open Sans" charset="0"/>
                <a:cs typeface="Open Sans" charset="0"/>
              </a:rPr>
              <a:t>The threats of violence, deportations and a Muslim registry are very real. Defense of immigrant, Muslim and Black communities is a top priority.</a:t>
            </a:r>
          </a:p>
          <a:p>
            <a:pPr marL="55563" indent="-55563">
              <a:buNone/>
            </a:pPr>
            <a:endParaRPr lang="en-US" sz="1500" dirty="0" smtClean="0">
              <a:latin typeface="Open Sans" charset="0"/>
              <a:ea typeface="Open Sans" charset="0"/>
              <a:cs typeface="Open Sans" charset="0"/>
            </a:endParaRPr>
          </a:p>
          <a:p>
            <a:pPr marL="55563" indent="-55563">
              <a:buNone/>
            </a:pPr>
            <a:r>
              <a:rPr lang="en-US" sz="2400" dirty="0" smtClean="0">
                <a:solidFill>
                  <a:srgbClr val="961C2A"/>
                </a:solidFill>
                <a:latin typeface="Open Sans" charset="0"/>
                <a:ea typeface="Open Sans" charset="0"/>
                <a:cs typeface="Open Sans" charset="0"/>
              </a:rPr>
              <a:t>Advance Progressive Unity, Build Progressive Power</a:t>
            </a:r>
          </a:p>
          <a:p>
            <a:pPr marL="55563" indent="-55563">
              <a:lnSpc>
                <a:spcPts val="1800"/>
              </a:lnSpc>
              <a:buNone/>
            </a:pPr>
            <a:r>
              <a:rPr lang="en-US" sz="1500" dirty="0" smtClean="0">
                <a:solidFill>
                  <a:schemeClr val="tx1">
                    <a:lumMod val="65000"/>
                    <a:lumOff val="35000"/>
                  </a:schemeClr>
                </a:solidFill>
                <a:latin typeface="Open Sans" charset="0"/>
                <a:ea typeface="Open Sans" charset="0"/>
                <a:cs typeface="Open Sans" charset="0"/>
              </a:rPr>
              <a:t>We can expect a raft of regressive legislation and anti-democratic initiatives from a Trump administration. Building widespread, effective mass opposition to his presidency requires higher levels of unity and coordination, forged in the context of oppositional battles. </a:t>
            </a:r>
          </a:p>
          <a:p>
            <a:pPr>
              <a:buNone/>
            </a:pPr>
            <a:endParaRPr lang="en-US" sz="2000" b="1" dirty="0" smtClean="0"/>
          </a:p>
          <a:p>
            <a:pPr>
              <a:buNone/>
            </a:pPr>
            <a:endParaRPr lang="en-US" sz="4800" b="1" dirty="0" smtClean="0"/>
          </a:p>
          <a:p>
            <a:pPr>
              <a:buNone/>
            </a:pPr>
            <a:endParaRPr lang="en-US" dirty="0" smtClean="0"/>
          </a:p>
        </p:txBody>
      </p:sp>
      <p:sp>
        <p:nvSpPr>
          <p:cNvPr id="4" name="Title 1"/>
          <p:cNvSpPr txBox="1">
            <a:spLocks/>
          </p:cNvSpPr>
          <p:nvPr/>
        </p:nvSpPr>
        <p:spPr>
          <a:xfrm>
            <a:off x="457200" y="952500"/>
            <a:ext cx="3962400" cy="1905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3840"/>
              </a:lnSpc>
            </a:pPr>
            <a:r>
              <a:rPr lang="en-US" sz="3200" dirty="0">
                <a:solidFill>
                  <a:schemeClr val="tx1">
                    <a:lumMod val="65000"/>
                    <a:lumOff val="35000"/>
                  </a:schemeClr>
                </a:solidFill>
                <a:latin typeface="Open Sans Light" charset="0"/>
                <a:ea typeface="Open Sans Light" charset="0"/>
                <a:cs typeface="Open Sans Light" charset="0"/>
              </a:rPr>
              <a:t>Three Massive Tasks Ahead</a:t>
            </a:r>
            <a:r>
              <a:rPr lang="en-US" sz="3200" dirty="0" smtClean="0">
                <a:solidFill>
                  <a:schemeClr val="tx1">
                    <a:lumMod val="65000"/>
                    <a:lumOff val="35000"/>
                  </a:schemeClr>
                </a:solidFill>
                <a:latin typeface="Open Sans Light" charset="0"/>
                <a:ea typeface="Open Sans Light" charset="0"/>
                <a:cs typeface="Open Sans Light" charset="0"/>
              </a:rPr>
              <a:t>: </a:t>
            </a:r>
            <a:endParaRPr lang="en-US" sz="3200" dirty="0">
              <a:solidFill>
                <a:schemeClr val="tx1">
                  <a:lumMod val="65000"/>
                  <a:lumOff val="35000"/>
                </a:schemeClr>
              </a:solidFill>
              <a:latin typeface="Open Sans Light" charset="0"/>
              <a:ea typeface="Open Sans Light" charset="0"/>
              <a:cs typeface="Open Sans Light" charset="0"/>
            </a:endParaRPr>
          </a:p>
        </p:txBody>
      </p:sp>
      <p:sp>
        <p:nvSpPr>
          <p:cNvPr id="5" name="Rectangle 4"/>
          <p:cNvSpPr/>
          <p:nvPr/>
        </p:nvSpPr>
        <p:spPr>
          <a:xfrm>
            <a:off x="457200" y="457200"/>
            <a:ext cx="3962400" cy="1397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094074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876800" y="355600"/>
            <a:ext cx="6759606" cy="6208829"/>
          </a:xfrm>
        </p:spPr>
        <p:txBody>
          <a:bodyPr>
            <a:normAutofit/>
          </a:bodyPr>
          <a:lstStyle/>
          <a:p>
            <a:pPr marL="285750" indent="-285750" algn="l">
              <a:lnSpc>
                <a:spcPts val="1800"/>
              </a:lnSpc>
              <a:buFont typeface="Arial" charset="0"/>
              <a:buChar char="•"/>
            </a:pPr>
            <a:r>
              <a:rPr lang="en-US" sz="1600" dirty="0" smtClean="0">
                <a:solidFill>
                  <a:schemeClr val="tx1">
                    <a:lumMod val="65000"/>
                    <a:lumOff val="35000"/>
                  </a:schemeClr>
                </a:solidFill>
                <a:latin typeface="Open Sans" charset="0"/>
                <a:ea typeface="Open Sans" charset="0"/>
                <a:cs typeface="Open Sans" charset="0"/>
              </a:rPr>
              <a:t>Go big and go broad. Politics </a:t>
            </a:r>
            <a:r>
              <a:rPr lang="en-US" sz="1600" dirty="0">
                <a:solidFill>
                  <a:schemeClr val="tx1">
                    <a:lumMod val="65000"/>
                    <a:lumOff val="35000"/>
                  </a:schemeClr>
                </a:solidFill>
                <a:latin typeface="Open Sans" charset="0"/>
                <a:ea typeface="Open Sans" charset="0"/>
                <a:cs typeface="Open Sans" charset="0"/>
              </a:rPr>
              <a:t>involves tens of millions of </a:t>
            </a:r>
            <a:r>
              <a:rPr lang="en-US" sz="1600" dirty="0" smtClean="0">
                <a:solidFill>
                  <a:schemeClr val="tx1">
                    <a:lumMod val="65000"/>
                    <a:lumOff val="35000"/>
                  </a:schemeClr>
                </a:solidFill>
                <a:latin typeface="Open Sans" charset="0"/>
                <a:ea typeface="Open Sans" charset="0"/>
                <a:cs typeface="Open Sans" charset="0"/>
              </a:rPr>
              <a:t>people. Now is not the time to cultivate left strongholds in miniature. </a:t>
            </a:r>
          </a:p>
          <a:p>
            <a:pPr marL="285750" indent="-285750" algn="l">
              <a:lnSpc>
                <a:spcPts val="1800"/>
              </a:lnSpc>
              <a:buFont typeface="Arial" charset="0"/>
              <a:buChar char="•"/>
            </a:pPr>
            <a:r>
              <a:rPr lang="en-US" sz="1600" dirty="0" smtClean="0">
                <a:solidFill>
                  <a:schemeClr val="tx1">
                    <a:lumMod val="65000"/>
                    <a:lumOff val="35000"/>
                  </a:schemeClr>
                </a:solidFill>
                <a:latin typeface="Open Sans" charset="0"/>
                <a:ea typeface="Open Sans" charset="0"/>
                <a:cs typeface="Open Sans" charset="0"/>
              </a:rPr>
              <a:t>This moment requires a leap in every progressive organization’s functional capacity and strategic clarity. Each will evaluate strengths and weaknesses in light of radically changed conditions, and build on the hard work and rich experience gained up until now.</a:t>
            </a:r>
          </a:p>
          <a:p>
            <a:pPr marL="285750" indent="-285750" algn="l">
              <a:lnSpc>
                <a:spcPts val="1800"/>
              </a:lnSpc>
              <a:buFont typeface="Arial" charset="0"/>
              <a:buChar char="•"/>
            </a:pPr>
            <a:r>
              <a:rPr lang="en-US" sz="1600" dirty="0" smtClean="0">
                <a:solidFill>
                  <a:schemeClr val="tx1">
                    <a:lumMod val="65000"/>
                    <a:lumOff val="35000"/>
                  </a:schemeClr>
                </a:solidFill>
                <a:latin typeface="Open Sans" charset="0"/>
                <a:ea typeface="Open Sans" charset="0"/>
                <a:cs typeface="Open Sans" charset="0"/>
              </a:rPr>
              <a:t>Within the broad anti-right alignment, different organizations will explore different approaches. Everyone is needed to defeat the right, </a:t>
            </a:r>
            <a:r>
              <a:rPr lang="en-US" sz="1600" dirty="0">
                <a:solidFill>
                  <a:schemeClr val="tx1">
                    <a:lumMod val="65000"/>
                    <a:lumOff val="35000"/>
                  </a:schemeClr>
                </a:solidFill>
                <a:latin typeface="Open Sans" charset="0"/>
                <a:ea typeface="Open Sans" charset="0"/>
                <a:cs typeface="Open Sans" charset="0"/>
              </a:rPr>
              <a:t>n</a:t>
            </a:r>
            <a:r>
              <a:rPr lang="en-US" sz="1600" dirty="0" smtClean="0">
                <a:solidFill>
                  <a:schemeClr val="tx1">
                    <a:lumMod val="65000"/>
                    <a:lumOff val="35000"/>
                  </a:schemeClr>
                </a:solidFill>
                <a:latin typeface="Open Sans" charset="0"/>
                <a:ea typeface="Open Sans" charset="0"/>
                <a:cs typeface="Open Sans" charset="0"/>
              </a:rPr>
              <a:t>o one has a monopoly on truth, and we are all likely to make mistakes.</a:t>
            </a:r>
          </a:p>
          <a:p>
            <a:pPr marL="285750" indent="-285750" algn="l">
              <a:lnSpc>
                <a:spcPts val="1800"/>
              </a:lnSpc>
              <a:buFont typeface="Arial" charset="0"/>
              <a:buChar char="•"/>
            </a:pPr>
            <a:r>
              <a:rPr lang="en-US" sz="1600" dirty="0" smtClean="0">
                <a:solidFill>
                  <a:schemeClr val="tx1">
                    <a:lumMod val="65000"/>
                    <a:lumOff val="35000"/>
                  </a:schemeClr>
                </a:solidFill>
                <a:latin typeface="Open Sans" charset="0"/>
                <a:ea typeface="Open Sans" charset="0"/>
                <a:cs typeface="Open Sans" charset="0"/>
              </a:rPr>
              <a:t>Trump did not win a majority of the U.S. people, and some that he did win were motivated by frustration, disinformation and unfocused anger. The years ahead will be difficult and painful, but the majoritarian impulse toward democracy, equality and justice will reassert itself, as it has countless times in U.S. history.</a:t>
            </a:r>
          </a:p>
          <a:p>
            <a:pPr algn="l"/>
            <a:endParaRPr lang="en-US" dirty="0"/>
          </a:p>
          <a:p>
            <a:pPr algn="l"/>
            <a:endParaRPr lang="en-US" dirty="0"/>
          </a:p>
        </p:txBody>
      </p:sp>
      <p:sp>
        <p:nvSpPr>
          <p:cNvPr id="4" name="Title 1"/>
          <p:cNvSpPr txBox="1">
            <a:spLocks/>
          </p:cNvSpPr>
          <p:nvPr/>
        </p:nvSpPr>
        <p:spPr>
          <a:xfrm>
            <a:off x="457200" y="952500"/>
            <a:ext cx="3962400" cy="1905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3840"/>
              </a:lnSpc>
            </a:pPr>
            <a:r>
              <a:rPr lang="en-US" sz="3200" dirty="0" smtClean="0">
                <a:solidFill>
                  <a:schemeClr val="tx1">
                    <a:lumMod val="65000"/>
                    <a:lumOff val="35000"/>
                  </a:schemeClr>
                </a:solidFill>
                <a:latin typeface="Open Sans Light" charset="0"/>
                <a:ea typeface="Open Sans Light" charset="0"/>
                <a:cs typeface="Open Sans Light" charset="0"/>
              </a:rPr>
              <a:t>Solidarity, Many Paths, Realism and Hope</a:t>
            </a:r>
            <a:endParaRPr lang="en-US" sz="3200" dirty="0">
              <a:solidFill>
                <a:schemeClr val="tx1">
                  <a:lumMod val="65000"/>
                  <a:lumOff val="35000"/>
                </a:schemeClr>
              </a:solidFill>
              <a:latin typeface="Open Sans Light" charset="0"/>
              <a:ea typeface="Open Sans Light" charset="0"/>
              <a:cs typeface="Open Sans Light" charset="0"/>
            </a:endParaRPr>
          </a:p>
        </p:txBody>
      </p:sp>
      <p:sp>
        <p:nvSpPr>
          <p:cNvPr id="5" name="Rectangle 4"/>
          <p:cNvSpPr/>
          <p:nvPr/>
        </p:nvSpPr>
        <p:spPr>
          <a:xfrm>
            <a:off x="457200" y="457200"/>
            <a:ext cx="3962400" cy="1397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995638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76800" y="457200"/>
            <a:ext cx="6858000" cy="5943600"/>
          </a:xfrm>
        </p:spPr>
        <p:txBody>
          <a:bodyPr>
            <a:noAutofit/>
          </a:bodyPr>
          <a:lstStyle/>
          <a:p>
            <a:pPr marL="0" indent="0">
              <a:lnSpc>
                <a:spcPts val="1880"/>
              </a:lnSpc>
              <a:buNone/>
            </a:pPr>
            <a:r>
              <a:rPr lang="en-US" sz="1600" dirty="0" smtClean="0">
                <a:solidFill>
                  <a:schemeClr val="tx1">
                    <a:lumMod val="65000"/>
                    <a:lumOff val="35000"/>
                  </a:schemeClr>
                </a:solidFill>
                <a:latin typeface="Open Sans" charset="0"/>
                <a:ea typeface="Open Sans" charset="0"/>
                <a:cs typeface="Open Sans" charset="0"/>
              </a:rPr>
              <a:t>Breaking the power of right-wing populism is a long-range task.</a:t>
            </a:r>
            <a:endParaRPr lang="en-US" sz="1600" dirty="0">
              <a:solidFill>
                <a:schemeClr val="tx1">
                  <a:lumMod val="65000"/>
                  <a:lumOff val="35000"/>
                </a:schemeClr>
              </a:solidFill>
              <a:latin typeface="Open Sans" charset="0"/>
              <a:ea typeface="Open Sans" charset="0"/>
              <a:cs typeface="Open Sans" charset="0"/>
            </a:endParaRPr>
          </a:p>
          <a:p>
            <a:pPr marL="0" indent="0">
              <a:lnSpc>
                <a:spcPts val="1880"/>
              </a:lnSpc>
              <a:buNone/>
            </a:pPr>
            <a:r>
              <a:rPr lang="en-US" sz="1600" dirty="0" smtClean="0">
                <a:solidFill>
                  <a:schemeClr val="tx1">
                    <a:lumMod val="65000"/>
                    <a:lumOff val="35000"/>
                  </a:schemeClr>
                </a:solidFill>
                <a:latin typeface="Open Sans" charset="0"/>
                <a:ea typeface="Open Sans" charset="0"/>
                <a:cs typeface="Open Sans" charset="0"/>
              </a:rPr>
              <a:t>In the short term, a critical marker of progressive strength will be the capacity to limit Trump to one term. Defeating Trump in 2020 is the single most important step to set back Trumpism. We need to be clear-eyed and laser focused on this objective. This is our 2020Vision.</a:t>
            </a:r>
          </a:p>
          <a:p>
            <a:pPr marL="0" indent="0">
              <a:lnSpc>
                <a:spcPts val="1880"/>
              </a:lnSpc>
              <a:buNone/>
            </a:pPr>
            <a:r>
              <a:rPr lang="en-US" sz="1600" dirty="0" smtClean="0">
                <a:solidFill>
                  <a:schemeClr val="tx1">
                    <a:lumMod val="65000"/>
                    <a:lumOff val="35000"/>
                  </a:schemeClr>
                </a:solidFill>
                <a:latin typeface="Open Sans" charset="0"/>
                <a:ea typeface="Open Sans" charset="0"/>
                <a:cs typeface="Open Sans" charset="0"/>
              </a:rPr>
              <a:t>As long as Trumpism controls all three branches of government, we are on the defensive and no progress can be made on winning progressive reforms. Defensive fights – hanging on to what we’ve already won – are likely to be bitter and protracted.</a:t>
            </a:r>
          </a:p>
          <a:p>
            <a:pPr marL="0" indent="0">
              <a:lnSpc>
                <a:spcPts val="1880"/>
              </a:lnSpc>
              <a:buNone/>
            </a:pPr>
            <a:r>
              <a:rPr lang="en-US" sz="1600" dirty="0" smtClean="0">
                <a:solidFill>
                  <a:schemeClr val="tx1">
                    <a:lumMod val="65000"/>
                    <a:lumOff val="35000"/>
                  </a:schemeClr>
                </a:solidFill>
                <a:latin typeface="Open Sans" charset="0"/>
                <a:ea typeface="Open Sans" charset="0"/>
                <a:cs typeface="Open Sans" charset="0"/>
              </a:rPr>
              <a:t>On the other hand, defeating Trump in 2020, and setting back the GOP in the Senate, the House and in state governments, would open the door for a anti-right administration that could begin to undo some of the damage of the Trump period and initiate a different political direction.</a:t>
            </a:r>
            <a:endParaRPr lang="en-US" sz="1600" dirty="0">
              <a:solidFill>
                <a:schemeClr val="tx1">
                  <a:lumMod val="65000"/>
                  <a:lumOff val="35000"/>
                </a:schemeClr>
              </a:solidFill>
              <a:latin typeface="Open Sans" charset="0"/>
              <a:ea typeface="Open Sans" charset="0"/>
              <a:cs typeface="Open Sans" charset="0"/>
            </a:endParaRPr>
          </a:p>
          <a:p>
            <a:pPr marL="0" indent="0">
              <a:lnSpc>
                <a:spcPts val="1880"/>
              </a:lnSpc>
              <a:buNone/>
            </a:pPr>
            <a:r>
              <a:rPr lang="en-US" sz="1600" dirty="0" smtClean="0">
                <a:solidFill>
                  <a:schemeClr val="tx1">
                    <a:lumMod val="65000"/>
                    <a:lumOff val="35000"/>
                  </a:schemeClr>
                </a:solidFill>
                <a:latin typeface="Open Sans" charset="0"/>
                <a:ea typeface="Open Sans" charset="0"/>
                <a:cs typeface="Open Sans" charset="0"/>
              </a:rPr>
              <a:t> If progressives can gain strength and coherence between now and 2020, and deny Trump (or a Trumpist) a second term, we may provoke serious divisions within the ranks of the right, creating more favorable terrain for influencing sections of their base and eventually marginalizing the far right. </a:t>
            </a:r>
          </a:p>
        </p:txBody>
      </p:sp>
      <p:sp>
        <p:nvSpPr>
          <p:cNvPr id="4" name="Title 1"/>
          <p:cNvSpPr txBox="1">
            <a:spLocks/>
          </p:cNvSpPr>
          <p:nvPr/>
        </p:nvSpPr>
        <p:spPr>
          <a:xfrm>
            <a:off x="457200" y="952500"/>
            <a:ext cx="3962400" cy="1905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3840"/>
              </a:lnSpc>
            </a:pPr>
            <a:r>
              <a:rPr lang="en-US" sz="3200" dirty="0" smtClean="0">
                <a:solidFill>
                  <a:schemeClr val="tx1">
                    <a:lumMod val="65000"/>
                    <a:lumOff val="35000"/>
                  </a:schemeClr>
                </a:solidFill>
                <a:latin typeface="Open Sans Light" charset="0"/>
                <a:ea typeface="Open Sans Light" charset="0"/>
                <a:cs typeface="Open Sans Light" charset="0"/>
              </a:rPr>
              <a:t>2020 Goal: Make Trump a One-Term President</a:t>
            </a:r>
            <a:endParaRPr lang="en-US" sz="3200" dirty="0">
              <a:solidFill>
                <a:schemeClr val="tx1">
                  <a:lumMod val="65000"/>
                  <a:lumOff val="35000"/>
                </a:schemeClr>
              </a:solidFill>
              <a:latin typeface="Open Sans Light" charset="0"/>
              <a:ea typeface="Open Sans Light" charset="0"/>
              <a:cs typeface="Open Sans Light" charset="0"/>
            </a:endParaRPr>
          </a:p>
        </p:txBody>
      </p:sp>
      <p:sp>
        <p:nvSpPr>
          <p:cNvPr id="5" name="Rectangle 4"/>
          <p:cNvSpPr/>
          <p:nvPr/>
        </p:nvSpPr>
        <p:spPr>
          <a:xfrm>
            <a:off x="457200" y="457200"/>
            <a:ext cx="3962400" cy="1397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529400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76800" y="508000"/>
            <a:ext cx="6476999" cy="5892800"/>
          </a:xfrm>
        </p:spPr>
        <p:txBody>
          <a:bodyPr>
            <a:normAutofit/>
          </a:bodyPr>
          <a:lstStyle/>
          <a:p>
            <a:pPr marL="0" indent="0">
              <a:lnSpc>
                <a:spcPts val="1920"/>
              </a:lnSpc>
            </a:pPr>
            <a:r>
              <a:rPr lang="en-US" sz="1600" dirty="0" smtClean="0">
                <a:solidFill>
                  <a:schemeClr val="tx1">
                    <a:lumMod val="65000"/>
                    <a:lumOff val="35000"/>
                  </a:schemeClr>
                </a:solidFill>
                <a:latin typeface="Open Sans" charset="0"/>
                <a:ea typeface="Open Sans" charset="0"/>
                <a:cs typeface="Open Sans" charset="0"/>
              </a:rPr>
              <a:t>Mobilize immediately to defend our communities and our democratic rights, building our forces and establishing a pattern of fierce resistance to Trumpism.</a:t>
            </a:r>
          </a:p>
          <a:p>
            <a:pPr marL="0" indent="0">
              <a:lnSpc>
                <a:spcPts val="1920"/>
              </a:lnSpc>
            </a:pPr>
            <a:r>
              <a:rPr lang="en-US" sz="1600" dirty="0" smtClean="0">
                <a:solidFill>
                  <a:schemeClr val="tx1">
                    <a:lumMod val="65000"/>
                    <a:lumOff val="35000"/>
                  </a:schemeClr>
                </a:solidFill>
                <a:latin typeface="Open Sans" charset="0"/>
                <a:ea typeface="Open Sans" charset="0"/>
                <a:cs typeface="Open Sans" charset="0"/>
              </a:rPr>
              <a:t>Build majoritarian support for an anti-right agenda inclusive of racial, economic, and gender justice, peace, and defense of the environment. </a:t>
            </a:r>
          </a:p>
          <a:p>
            <a:pPr marL="0" indent="0">
              <a:lnSpc>
                <a:spcPts val="1920"/>
              </a:lnSpc>
            </a:pPr>
            <a:r>
              <a:rPr lang="en-US" sz="1600" dirty="0" smtClean="0">
                <a:solidFill>
                  <a:schemeClr val="tx1">
                    <a:lumMod val="65000"/>
                    <a:lumOff val="35000"/>
                  </a:schemeClr>
                </a:solidFill>
                <a:latin typeface="Open Sans" charset="0"/>
                <a:ea typeface="Open Sans" charset="0"/>
                <a:cs typeface="Open Sans" charset="0"/>
              </a:rPr>
              <a:t>Advance that agenda both in social movements and through electoral vehicles that can shape the 2020 contest, including the selection of a viable, inspiring candidate and a campaign that can unite anti-Trump sectors and beat Trump’s coalition. </a:t>
            </a:r>
          </a:p>
          <a:p>
            <a:pPr marL="0" indent="0">
              <a:lnSpc>
                <a:spcPts val="1920"/>
              </a:lnSpc>
            </a:pPr>
            <a:r>
              <a:rPr lang="en-US" sz="1600" dirty="0" smtClean="0">
                <a:solidFill>
                  <a:schemeClr val="tx1">
                    <a:lumMod val="65000"/>
                    <a:lumOff val="35000"/>
                  </a:schemeClr>
                </a:solidFill>
                <a:latin typeface="Open Sans" charset="0"/>
                <a:ea typeface="Open Sans" charset="0"/>
                <a:cs typeface="Open Sans" charset="0"/>
              </a:rPr>
              <a:t>Galvanize and mobilize to the polls a millions-strong base rooted in the multi-racial working class, communities of color and all sectors of the Rising American Electorate. Exit 2020 balloting with deeper roots and a broadened capacity to lead. </a:t>
            </a:r>
          </a:p>
        </p:txBody>
      </p:sp>
      <p:sp>
        <p:nvSpPr>
          <p:cNvPr id="4" name="Title 1"/>
          <p:cNvSpPr txBox="1">
            <a:spLocks/>
          </p:cNvSpPr>
          <p:nvPr/>
        </p:nvSpPr>
        <p:spPr>
          <a:xfrm>
            <a:off x="457200" y="952500"/>
            <a:ext cx="3962400" cy="1905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3840"/>
              </a:lnSpc>
            </a:pPr>
            <a:r>
              <a:rPr lang="en-US" sz="3200" dirty="0" smtClean="0">
                <a:solidFill>
                  <a:schemeClr val="tx1">
                    <a:lumMod val="65000"/>
                    <a:lumOff val="35000"/>
                  </a:schemeClr>
                </a:solidFill>
                <a:latin typeface="Open Sans Light" charset="0"/>
                <a:ea typeface="Open Sans Light" charset="0"/>
                <a:cs typeface="Open Sans Light" charset="0"/>
              </a:rPr>
              <a:t>What It Will Take to Beat Back Trumpism</a:t>
            </a:r>
            <a:endParaRPr lang="en-US" sz="3200" dirty="0">
              <a:solidFill>
                <a:schemeClr val="tx1">
                  <a:lumMod val="65000"/>
                  <a:lumOff val="35000"/>
                </a:schemeClr>
              </a:solidFill>
              <a:latin typeface="Open Sans Light" charset="0"/>
              <a:ea typeface="Open Sans Light" charset="0"/>
              <a:cs typeface="Open Sans Light" charset="0"/>
            </a:endParaRPr>
          </a:p>
        </p:txBody>
      </p:sp>
      <p:sp>
        <p:nvSpPr>
          <p:cNvPr id="5" name="Rectangle 4"/>
          <p:cNvSpPr/>
          <p:nvPr/>
        </p:nvSpPr>
        <p:spPr>
          <a:xfrm>
            <a:off x="457200" y="457200"/>
            <a:ext cx="3962400" cy="1397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392095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76800" y="3492501"/>
            <a:ext cx="6858000" cy="3047999"/>
          </a:xfrm>
        </p:spPr>
        <p:txBody>
          <a:bodyPr>
            <a:normAutofit/>
          </a:bodyPr>
          <a:lstStyle/>
          <a:p>
            <a:pPr marL="0" indent="0">
              <a:lnSpc>
                <a:spcPts val="1920"/>
              </a:lnSpc>
              <a:buNone/>
            </a:pPr>
            <a:r>
              <a:rPr lang="en-US" sz="1600" dirty="0" smtClean="0">
                <a:solidFill>
                  <a:schemeClr val="tx1">
                    <a:lumMod val="65000"/>
                    <a:lumOff val="35000"/>
                  </a:schemeClr>
                </a:solidFill>
                <a:latin typeface="Open Sans" charset="0"/>
                <a:ea typeface="Open Sans" charset="0"/>
                <a:cs typeface="Open Sans" charset="0"/>
              </a:rPr>
              <a:t>To accomplish this, organizations, movements and individuals on the progressive to left side of the political spectrum must be effectively positioned within the  electoral system, as well as able to mobilize independent, non-electoral initiatives and protests outside of it. </a:t>
            </a:r>
            <a:endParaRPr lang="en-US" sz="1600" dirty="0">
              <a:solidFill>
                <a:schemeClr val="tx1">
                  <a:lumMod val="65000"/>
                  <a:lumOff val="35000"/>
                </a:schemeClr>
              </a:solidFill>
              <a:latin typeface="Open Sans" charset="0"/>
              <a:ea typeface="Open Sans" charset="0"/>
              <a:cs typeface="Open Sans" charset="0"/>
            </a:endParaRPr>
          </a:p>
          <a:p>
            <a:pPr marL="0" indent="0">
              <a:lnSpc>
                <a:spcPts val="1920"/>
              </a:lnSpc>
              <a:buNone/>
            </a:pPr>
            <a:r>
              <a:rPr lang="en-US" sz="1600" dirty="0" smtClean="0">
                <a:solidFill>
                  <a:schemeClr val="tx1">
                    <a:lumMod val="65000"/>
                    <a:lumOff val="35000"/>
                  </a:schemeClr>
                </a:solidFill>
                <a:latin typeface="Open Sans" charset="0"/>
                <a:ea typeface="Open Sans" charset="0"/>
                <a:cs typeface="Open Sans" charset="0"/>
              </a:rPr>
              <a:t>Given the structure of the U.S. electoral system this means pursuing an inside/outside approach aimed at building a progressive wing of the Democratic Party powerful enough to influence the platform and direction of the party as a whole. </a:t>
            </a:r>
          </a:p>
          <a:p>
            <a:pPr marL="0" indent="0">
              <a:lnSpc>
                <a:spcPts val="1920"/>
              </a:lnSpc>
              <a:buNone/>
            </a:pPr>
            <a:r>
              <a:rPr lang="en-US" sz="1600" dirty="0" smtClean="0">
                <a:solidFill>
                  <a:schemeClr val="tx1">
                    <a:lumMod val="65000"/>
                    <a:lumOff val="35000"/>
                  </a:schemeClr>
                </a:solidFill>
                <a:latin typeface="Open Sans" charset="0"/>
                <a:ea typeface="Open Sans" charset="0"/>
                <a:cs typeface="Open Sans" charset="0"/>
              </a:rPr>
              <a:t>[For more on inside/outside, see ‘The Electoral System’ module in the Elections 2016 Curriculum.]</a:t>
            </a:r>
          </a:p>
          <a:p>
            <a:pPr marL="0" indent="0">
              <a:buNone/>
            </a:pPr>
            <a:endParaRPr lang="en-US" dirty="0"/>
          </a:p>
        </p:txBody>
      </p:sp>
      <p:sp>
        <p:nvSpPr>
          <p:cNvPr id="4" name="Title 1"/>
          <p:cNvSpPr txBox="1">
            <a:spLocks/>
          </p:cNvSpPr>
          <p:nvPr/>
        </p:nvSpPr>
        <p:spPr>
          <a:xfrm>
            <a:off x="457200" y="952500"/>
            <a:ext cx="3962400" cy="34417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tx1">
                    <a:lumMod val="65000"/>
                    <a:lumOff val="35000"/>
                  </a:schemeClr>
                </a:solidFill>
                <a:latin typeface="Open Sans Light" charset="0"/>
                <a:ea typeface="Open Sans Light" charset="0"/>
                <a:cs typeface="Open Sans Light" charset="0"/>
              </a:rPr>
              <a:t>Work Inside and Outside of </a:t>
            </a:r>
          </a:p>
          <a:p>
            <a:r>
              <a:rPr lang="en-US" sz="3200" dirty="0">
                <a:solidFill>
                  <a:schemeClr val="tx1">
                    <a:lumMod val="65000"/>
                    <a:lumOff val="35000"/>
                  </a:schemeClr>
                </a:solidFill>
                <a:latin typeface="Open Sans Light" charset="0"/>
                <a:ea typeface="Open Sans Light" charset="0"/>
                <a:cs typeface="Open Sans Light" charset="0"/>
              </a:rPr>
              <a:t>Electoral Politics and the Democratic Party</a:t>
            </a:r>
          </a:p>
        </p:txBody>
      </p:sp>
      <p:sp>
        <p:nvSpPr>
          <p:cNvPr id="5" name="Rectangle 4"/>
          <p:cNvSpPr/>
          <p:nvPr/>
        </p:nvSpPr>
        <p:spPr>
          <a:xfrm>
            <a:off x="457200" y="457200"/>
            <a:ext cx="3962400" cy="1397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4876800" y="457200"/>
            <a:ext cx="6858000" cy="2959100"/>
          </a:xfrm>
          <a:prstGeom prst="rect">
            <a:avLst/>
          </a:prstGeom>
          <a:blipFill>
            <a:blip r:embed="rId2"/>
            <a:srcRect/>
            <a:stretch>
              <a:fillRect t="-17983" b="-1798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584455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52501"/>
            <a:ext cx="3962400" cy="635000"/>
          </a:xfrm>
        </p:spPr>
        <p:txBody>
          <a:bodyPr>
            <a:normAutofit/>
          </a:bodyPr>
          <a:lstStyle/>
          <a:p>
            <a:r>
              <a:rPr lang="en-US" sz="3200" dirty="0" smtClean="0">
                <a:solidFill>
                  <a:schemeClr val="tx1">
                    <a:lumMod val="65000"/>
                    <a:lumOff val="35000"/>
                  </a:schemeClr>
                </a:solidFill>
                <a:latin typeface="Open Sans Light" charset="0"/>
                <a:ea typeface="Open Sans Light" charset="0"/>
                <a:cs typeface="Open Sans Light" charset="0"/>
              </a:rPr>
              <a:t>The “Inside” Game</a:t>
            </a:r>
            <a:endParaRPr lang="en-US" sz="3200" dirty="0">
              <a:solidFill>
                <a:schemeClr val="tx1">
                  <a:lumMod val="65000"/>
                  <a:lumOff val="35000"/>
                </a:schemeClr>
              </a:solidFill>
              <a:latin typeface="Open Sans Light" charset="0"/>
              <a:ea typeface="Open Sans Light" charset="0"/>
              <a:cs typeface="Open Sans Light" charset="0"/>
            </a:endParaRPr>
          </a:p>
        </p:txBody>
      </p:sp>
      <p:sp>
        <p:nvSpPr>
          <p:cNvPr id="3" name="Content Placeholder 2"/>
          <p:cNvSpPr>
            <a:spLocks noGrp="1"/>
          </p:cNvSpPr>
          <p:nvPr>
            <p:ph idx="1"/>
          </p:nvPr>
        </p:nvSpPr>
        <p:spPr>
          <a:xfrm>
            <a:off x="4876800" y="457200"/>
            <a:ext cx="6858000" cy="5943600"/>
          </a:xfrm>
        </p:spPr>
        <p:txBody>
          <a:bodyPr>
            <a:normAutofit/>
          </a:bodyPr>
          <a:lstStyle/>
          <a:p>
            <a:pPr>
              <a:lnSpc>
                <a:spcPts val="1920"/>
              </a:lnSpc>
              <a:buFont typeface="Arial"/>
              <a:buChar char="•"/>
            </a:pPr>
            <a:r>
              <a:rPr lang="en-US" sz="1600" dirty="0" smtClean="0">
                <a:solidFill>
                  <a:schemeClr val="tx1">
                    <a:lumMod val="65000"/>
                    <a:lumOff val="35000"/>
                  </a:schemeClr>
                </a:solidFill>
                <a:latin typeface="Open Sans" charset="0"/>
                <a:ea typeface="Open Sans" charset="0"/>
                <a:cs typeface="Open Sans" charset="0"/>
              </a:rPr>
              <a:t>The social movement left has mostly kept its distance from electoral politics. This moment requires a qualitative expansion of the energy, resources and analytic attention devoted to the “inside” dimension of inside/outside strategy. </a:t>
            </a:r>
          </a:p>
          <a:p>
            <a:pPr>
              <a:lnSpc>
                <a:spcPts val="1920"/>
              </a:lnSpc>
            </a:pPr>
            <a:r>
              <a:rPr lang="en-US" sz="1600" dirty="0" smtClean="0">
                <a:solidFill>
                  <a:schemeClr val="tx1">
                    <a:lumMod val="65000"/>
                    <a:lumOff val="35000"/>
                  </a:schemeClr>
                </a:solidFill>
                <a:latin typeface="Open Sans" charset="0"/>
                <a:ea typeface="Open Sans" charset="0"/>
                <a:cs typeface="Open Sans" charset="0"/>
              </a:rPr>
              <a:t>Many groups are already pursuing that approach, including Our Revolution, MoveOn, Working Families Party, ColorofChange, New Virginia Majority, New Florida Majority, and many others. They must be resourced and strengthened. </a:t>
            </a:r>
          </a:p>
          <a:p>
            <a:pPr>
              <a:lnSpc>
                <a:spcPts val="1920"/>
              </a:lnSpc>
            </a:pPr>
            <a:r>
              <a:rPr lang="en-US" sz="1600" dirty="0" smtClean="0">
                <a:solidFill>
                  <a:schemeClr val="tx1">
                    <a:lumMod val="65000"/>
                    <a:lumOff val="35000"/>
                  </a:schemeClr>
                </a:solidFill>
                <a:latin typeface="Open Sans" charset="0"/>
                <a:ea typeface="Open Sans" charset="0"/>
                <a:cs typeface="Open Sans" charset="0"/>
              </a:rPr>
              <a:t>And we will need powerful new vehicles aimed at engagement in partisan politics, voter registration and mobilization, defense of voting rights, training and fielding candidates, etc.</a:t>
            </a:r>
          </a:p>
          <a:p>
            <a:pPr>
              <a:lnSpc>
                <a:spcPts val="1920"/>
              </a:lnSpc>
            </a:pPr>
            <a:r>
              <a:rPr lang="en-US" sz="1600" dirty="0" smtClean="0">
                <a:solidFill>
                  <a:schemeClr val="tx1">
                    <a:lumMod val="65000"/>
                    <a:lumOff val="35000"/>
                  </a:schemeClr>
                </a:solidFill>
                <a:latin typeface="Open Sans" charset="0"/>
                <a:ea typeface="Open Sans" charset="0"/>
                <a:cs typeface="Open Sans" charset="0"/>
              </a:rPr>
              <a:t>Liberal cities, states and regions will be especially important sites of resistance to Trump's agenda, and for developing alternative policy platforms and governing models.</a:t>
            </a:r>
          </a:p>
          <a:p>
            <a:pPr>
              <a:lnSpc>
                <a:spcPts val="1920"/>
              </a:lnSpc>
            </a:pPr>
            <a:r>
              <a:rPr lang="en-US" sz="1600" dirty="0" smtClean="0">
                <a:solidFill>
                  <a:schemeClr val="tx1">
                    <a:lumMod val="65000"/>
                    <a:lumOff val="35000"/>
                  </a:schemeClr>
                </a:solidFill>
                <a:latin typeface="Open Sans" charset="0"/>
                <a:ea typeface="Open Sans" charset="0"/>
                <a:cs typeface="Open Sans" charset="0"/>
              </a:rPr>
              <a:t>In addition to limiting Trump to one term, it will be critical to fight and, where possible, defeat his appointments and policy initiatives</a:t>
            </a:r>
            <a:r>
              <a:rPr lang="en-US" sz="1600" dirty="0" smtClean="0">
                <a:solidFill>
                  <a:schemeClr val="tx1">
                    <a:lumMod val="65000"/>
                    <a:lumOff val="35000"/>
                  </a:schemeClr>
                </a:solidFill>
              </a:rPr>
              <a:t>. </a:t>
            </a:r>
            <a:endParaRPr lang="en-US" sz="1600" dirty="0">
              <a:solidFill>
                <a:schemeClr val="tx1">
                  <a:lumMod val="65000"/>
                  <a:lumOff val="35000"/>
                </a:schemeClr>
              </a:solidFill>
            </a:endParaRPr>
          </a:p>
        </p:txBody>
      </p:sp>
      <p:sp>
        <p:nvSpPr>
          <p:cNvPr id="4" name="Rectangle 3"/>
          <p:cNvSpPr/>
          <p:nvPr/>
        </p:nvSpPr>
        <p:spPr>
          <a:xfrm>
            <a:off x="457200" y="457200"/>
            <a:ext cx="3962400" cy="1397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267777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52500"/>
            <a:ext cx="3962400" cy="1371600"/>
          </a:xfrm>
        </p:spPr>
        <p:txBody>
          <a:bodyPr>
            <a:normAutofit fontScale="90000"/>
          </a:bodyPr>
          <a:lstStyle/>
          <a:p>
            <a:r>
              <a:rPr lang="en-US" sz="3600" dirty="0" smtClean="0">
                <a:solidFill>
                  <a:schemeClr val="tx1">
                    <a:lumMod val="65000"/>
                    <a:lumOff val="35000"/>
                  </a:schemeClr>
                </a:solidFill>
                <a:latin typeface="Open Sans Light" charset="0"/>
                <a:ea typeface="Open Sans Light" charset="0"/>
                <a:cs typeface="Open Sans Light" charset="0"/>
              </a:rPr>
              <a:t>Grow and Strengthen the “Obama Coalition</a:t>
            </a:r>
            <a:r>
              <a:rPr lang="en-US" sz="3200" dirty="0" smtClean="0">
                <a:latin typeface="Open Sans Light" charset="0"/>
                <a:ea typeface="Open Sans Light" charset="0"/>
                <a:cs typeface="Open Sans Light" charset="0"/>
              </a:rPr>
              <a:t>”</a:t>
            </a:r>
            <a:endParaRPr lang="en-US" sz="3200" dirty="0">
              <a:latin typeface="Open Sans Light" charset="0"/>
              <a:ea typeface="Open Sans Light" charset="0"/>
              <a:cs typeface="Open Sans Light" charset="0"/>
            </a:endParaRPr>
          </a:p>
        </p:txBody>
      </p:sp>
      <p:sp>
        <p:nvSpPr>
          <p:cNvPr id="3" name="Content Placeholder 2"/>
          <p:cNvSpPr>
            <a:spLocks noGrp="1"/>
          </p:cNvSpPr>
          <p:nvPr>
            <p:ph idx="1"/>
          </p:nvPr>
        </p:nvSpPr>
        <p:spPr>
          <a:xfrm>
            <a:off x="4876800" y="457200"/>
            <a:ext cx="6858000" cy="5943600"/>
          </a:xfrm>
        </p:spPr>
        <p:txBody>
          <a:bodyPr>
            <a:normAutofit/>
          </a:bodyPr>
          <a:lstStyle/>
          <a:p>
            <a:pPr>
              <a:lnSpc>
                <a:spcPts val="2040"/>
              </a:lnSpc>
            </a:pPr>
            <a:r>
              <a:rPr lang="en-US" sz="1600" dirty="0" smtClean="0">
                <a:solidFill>
                  <a:schemeClr val="tx1">
                    <a:lumMod val="65000"/>
                    <a:lumOff val="35000"/>
                  </a:schemeClr>
                </a:solidFill>
                <a:latin typeface="Open Sans" charset="0"/>
                <a:ea typeface="Open Sans" charset="0"/>
                <a:cs typeface="Open Sans" charset="0"/>
              </a:rPr>
              <a:t>The “Obama Coalition” is the core of a winning political alignment capable of limiting Trump to one term. Obama was put in office by the Rising American Electorate, that is, Black, Brown and Asian voters, unmarried women, working families, union members, LGBTQ voters and young voters. To different degrees, these groups have become more politically progressive in the past few decades. They are the key sectors of an anti-Trump majority and we need to maximize their organization and mobilization.</a:t>
            </a:r>
          </a:p>
          <a:p>
            <a:pPr>
              <a:lnSpc>
                <a:spcPts val="2040"/>
              </a:lnSpc>
            </a:pPr>
            <a:r>
              <a:rPr lang="en-US" sz="1600" dirty="0" smtClean="0">
                <a:solidFill>
                  <a:schemeClr val="tx1">
                    <a:lumMod val="65000"/>
                    <a:lumOff val="35000"/>
                  </a:schemeClr>
                </a:solidFill>
                <a:latin typeface="Open Sans" charset="0"/>
                <a:ea typeface="Open Sans" charset="0"/>
                <a:cs typeface="Open Sans" charset="0"/>
              </a:rPr>
              <a:t>Race is at the center of the political divide, and peoples of color are the most consistently progressive force in the country. Their mobilization and organization is central to the “Obama Coalition,” but nowhere near enough by itself.</a:t>
            </a:r>
          </a:p>
          <a:p>
            <a:pPr>
              <a:lnSpc>
                <a:spcPts val="2040"/>
              </a:lnSpc>
            </a:pPr>
            <a:r>
              <a:rPr lang="en-US" sz="1600" dirty="0" smtClean="0">
                <a:solidFill>
                  <a:schemeClr val="tx1">
                    <a:lumMod val="65000"/>
                    <a:lumOff val="35000"/>
                  </a:schemeClr>
                </a:solidFill>
                <a:latin typeface="Open Sans" charset="0"/>
                <a:ea typeface="Open Sans" charset="0"/>
                <a:cs typeface="Open Sans" charset="0"/>
              </a:rPr>
              <a:t>We need to build out from the Rising American Electorate, and broaden our geographical reach.</a:t>
            </a:r>
          </a:p>
          <a:p>
            <a:endParaRPr lang="en-US" dirty="0"/>
          </a:p>
        </p:txBody>
      </p:sp>
      <p:sp>
        <p:nvSpPr>
          <p:cNvPr id="4" name="Rectangle 3"/>
          <p:cNvSpPr/>
          <p:nvPr/>
        </p:nvSpPr>
        <p:spPr>
          <a:xfrm>
            <a:off x="457200" y="457200"/>
            <a:ext cx="3962400" cy="1397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933827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5425"/>
            <a:ext cx="3962400" cy="2771775"/>
          </a:xfrm>
        </p:spPr>
        <p:txBody>
          <a:bodyPr>
            <a:normAutofit/>
          </a:bodyPr>
          <a:lstStyle/>
          <a:p>
            <a:r>
              <a:rPr lang="en-US" sz="3200" dirty="0" smtClean="0">
                <a:solidFill>
                  <a:schemeClr val="tx1">
                    <a:lumMod val="65000"/>
                    <a:lumOff val="35000"/>
                  </a:schemeClr>
                </a:solidFill>
                <a:latin typeface="Open Sans Light" charset="0"/>
                <a:ea typeface="Open Sans Light" charset="0"/>
                <a:cs typeface="Open Sans Light" charset="0"/>
              </a:rPr>
              <a:t>White People Can Be Won To Oppose Trumpism</a:t>
            </a:r>
            <a:endParaRPr lang="en-US" sz="3200" dirty="0">
              <a:solidFill>
                <a:schemeClr val="tx1">
                  <a:lumMod val="65000"/>
                  <a:lumOff val="35000"/>
                </a:schemeClr>
              </a:solidFill>
              <a:latin typeface="Open Sans Light" charset="0"/>
              <a:ea typeface="Open Sans Light" charset="0"/>
              <a:cs typeface="Open Sans Light" charset="0"/>
            </a:endParaRPr>
          </a:p>
        </p:txBody>
      </p:sp>
      <p:sp>
        <p:nvSpPr>
          <p:cNvPr id="3" name="Content Placeholder 2"/>
          <p:cNvSpPr>
            <a:spLocks noGrp="1"/>
          </p:cNvSpPr>
          <p:nvPr>
            <p:ph idx="1"/>
          </p:nvPr>
        </p:nvSpPr>
        <p:spPr>
          <a:xfrm>
            <a:off x="4876799" y="457200"/>
            <a:ext cx="6858001" cy="5719763"/>
          </a:xfrm>
        </p:spPr>
        <p:txBody>
          <a:bodyPr>
            <a:normAutofit/>
          </a:bodyPr>
          <a:lstStyle/>
          <a:p>
            <a:pPr marL="0" indent="0">
              <a:lnSpc>
                <a:spcPts val="2120"/>
              </a:lnSpc>
              <a:buNone/>
            </a:pPr>
            <a:r>
              <a:rPr lang="en-US" sz="1600" dirty="0" smtClean="0">
                <a:solidFill>
                  <a:schemeClr val="tx1">
                    <a:lumMod val="65000"/>
                    <a:lumOff val="35000"/>
                  </a:schemeClr>
                </a:solidFill>
                <a:latin typeface="Open Sans" charset="0"/>
                <a:ea typeface="Open Sans" charset="0"/>
                <a:cs typeface="Open Sans" charset="0"/>
              </a:rPr>
              <a:t>Trump won the presidency on the basis of white fear and racial divisiveness. He will not be unseated without a successful appeal to at least some of the white voters who put him in office.</a:t>
            </a:r>
          </a:p>
          <a:p>
            <a:pPr marL="0" indent="0">
              <a:lnSpc>
                <a:spcPts val="2120"/>
              </a:lnSpc>
              <a:buNone/>
            </a:pPr>
            <a:r>
              <a:rPr lang="en-US" sz="1600" dirty="0" smtClean="0">
                <a:solidFill>
                  <a:schemeClr val="tx1">
                    <a:lumMod val="65000"/>
                    <a:lumOff val="35000"/>
                  </a:schemeClr>
                </a:solidFill>
                <a:latin typeface="Open Sans" charset="0"/>
                <a:ea typeface="Open Sans" charset="0"/>
                <a:cs typeface="Open Sans" charset="0"/>
              </a:rPr>
              <a:t>White people constitute a substantial majority of the electorate, about 70%. Mobilizing the Rising American Electorate must be combined with careful attention to both sustaining an allegiance to progressive politics among the white voters that are part of the RAE </a:t>
            </a:r>
            <a:r>
              <a:rPr lang="en-US" sz="1600" u="sng" dirty="0" smtClean="0">
                <a:solidFill>
                  <a:schemeClr val="tx1">
                    <a:lumMod val="65000"/>
                    <a:lumOff val="35000"/>
                  </a:schemeClr>
                </a:solidFill>
                <a:latin typeface="Open Sans" charset="0"/>
                <a:ea typeface="Open Sans" charset="0"/>
                <a:cs typeface="Open Sans" charset="0"/>
              </a:rPr>
              <a:t>and</a:t>
            </a:r>
            <a:r>
              <a:rPr lang="en-US" sz="1600" dirty="0" smtClean="0">
                <a:solidFill>
                  <a:schemeClr val="tx1">
                    <a:lumMod val="65000"/>
                    <a:lumOff val="35000"/>
                  </a:schemeClr>
                </a:solidFill>
                <a:latin typeface="Open Sans" charset="0"/>
                <a:ea typeface="Open Sans" charset="0"/>
                <a:cs typeface="Open Sans" charset="0"/>
              </a:rPr>
              <a:t> undercutting Trump’s base of support among working and middle class whites. </a:t>
            </a:r>
          </a:p>
          <a:p>
            <a:pPr marL="0" indent="0">
              <a:lnSpc>
                <a:spcPts val="2120"/>
              </a:lnSpc>
              <a:buNone/>
            </a:pPr>
            <a:r>
              <a:rPr lang="en-US" sz="1600" dirty="0" smtClean="0">
                <a:solidFill>
                  <a:schemeClr val="tx1">
                    <a:lumMod val="65000"/>
                    <a:lumOff val="35000"/>
                  </a:schemeClr>
                </a:solidFill>
                <a:latin typeface="Open Sans" charset="0"/>
                <a:ea typeface="Open Sans" charset="0"/>
                <a:cs typeface="Open Sans" charset="0"/>
              </a:rPr>
              <a:t>Groups that already organize large numbers of White people – unions, environmental groups, women’s organizations, peace groups, legal rights groups, grassroots organizations and other formations – all have a critical role to play in projecting messages that center anti-racism in the fight for democracy while speaking to the legitimate grievances of working class whites. Multi-racial organizing will be critical to developing the relationships, analysis, and approaches necessary to build a viable progressive alternative to Trumpism. </a:t>
            </a:r>
          </a:p>
          <a:p>
            <a:pPr>
              <a:lnSpc>
                <a:spcPts val="1920"/>
              </a:lnSpc>
              <a:buNone/>
            </a:pPr>
            <a:endParaRPr lang="en-US" sz="1600" dirty="0" smtClean="0">
              <a:solidFill>
                <a:schemeClr val="tx1">
                  <a:lumMod val="65000"/>
                  <a:lumOff val="35000"/>
                </a:schemeClr>
              </a:solidFill>
            </a:endParaRPr>
          </a:p>
          <a:p>
            <a:pPr>
              <a:lnSpc>
                <a:spcPts val="1920"/>
              </a:lnSpc>
              <a:buNone/>
            </a:pPr>
            <a:endParaRPr lang="en-US" sz="1600" dirty="0" smtClean="0">
              <a:solidFill>
                <a:schemeClr val="tx1">
                  <a:lumMod val="65000"/>
                  <a:lumOff val="35000"/>
                </a:schemeClr>
              </a:solidFill>
            </a:endParaRPr>
          </a:p>
          <a:p>
            <a:pPr>
              <a:lnSpc>
                <a:spcPts val="1920"/>
              </a:lnSpc>
              <a:buNone/>
            </a:pPr>
            <a:endParaRPr lang="en-US" sz="1600" dirty="0">
              <a:solidFill>
                <a:schemeClr val="tx1">
                  <a:lumMod val="65000"/>
                  <a:lumOff val="35000"/>
                </a:schemeClr>
              </a:solidFill>
            </a:endParaRPr>
          </a:p>
        </p:txBody>
      </p:sp>
      <p:sp>
        <p:nvSpPr>
          <p:cNvPr id="5" name="Rectangle 4"/>
          <p:cNvSpPr/>
          <p:nvPr/>
        </p:nvSpPr>
        <p:spPr>
          <a:xfrm>
            <a:off x="457200" y="469900"/>
            <a:ext cx="3962400" cy="1397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182631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952500"/>
            <a:ext cx="3962400" cy="850900"/>
          </a:xfrm>
        </p:spPr>
        <p:txBody>
          <a:bodyPr>
            <a:normAutofit fontScale="90000"/>
          </a:bodyPr>
          <a:lstStyle/>
          <a:p>
            <a:r>
              <a:rPr lang="en-US" sz="3200" dirty="0" smtClean="0">
                <a:solidFill>
                  <a:schemeClr val="tx1">
                    <a:lumMod val="65000"/>
                    <a:lumOff val="35000"/>
                  </a:schemeClr>
                </a:solidFill>
                <a:latin typeface="Open Sans Light" charset="0"/>
                <a:ea typeface="Open Sans Light" charset="0"/>
                <a:cs typeface="Open Sans Light" charset="0"/>
              </a:rPr>
              <a:t>But Only If We Do the Work</a:t>
            </a:r>
            <a:endParaRPr lang="en-US" sz="3200" dirty="0">
              <a:solidFill>
                <a:schemeClr val="tx1">
                  <a:lumMod val="65000"/>
                  <a:lumOff val="35000"/>
                </a:schemeClr>
              </a:solidFill>
              <a:latin typeface="Open Sans Light" charset="0"/>
              <a:ea typeface="Open Sans Light" charset="0"/>
              <a:cs typeface="Open Sans Light" charset="0"/>
            </a:endParaRPr>
          </a:p>
        </p:txBody>
      </p:sp>
      <p:sp>
        <p:nvSpPr>
          <p:cNvPr id="5" name="Content Placeholder 4"/>
          <p:cNvSpPr>
            <a:spLocks noGrp="1"/>
          </p:cNvSpPr>
          <p:nvPr>
            <p:ph idx="1"/>
          </p:nvPr>
        </p:nvSpPr>
        <p:spPr>
          <a:xfrm>
            <a:off x="4876800" y="457200"/>
            <a:ext cx="6477000" cy="5719763"/>
          </a:xfrm>
        </p:spPr>
        <p:txBody>
          <a:bodyPr>
            <a:normAutofit fontScale="92500"/>
          </a:bodyPr>
          <a:lstStyle/>
          <a:p>
            <a:pPr>
              <a:lnSpc>
                <a:spcPts val="2120"/>
              </a:lnSpc>
            </a:pPr>
            <a:r>
              <a:rPr lang="en-US" sz="1600" dirty="0" smtClean="0">
                <a:solidFill>
                  <a:schemeClr val="tx1">
                    <a:lumMod val="65000"/>
                    <a:lumOff val="35000"/>
                  </a:schemeClr>
                </a:solidFill>
                <a:latin typeface="Open Sans" charset="0"/>
                <a:ea typeface="Open Sans" charset="0"/>
                <a:cs typeface="Open Sans" charset="0"/>
              </a:rPr>
              <a:t>On-the-ground organizing in poor and working class white communities is clearly an immediate and long-term priority. This work could begin by lifting up the voices of the millions of white working people who opposed Trumpism. Effective organizing among poor and working class white people will build on successful models of organizing that are already in play, but are seriously under-resourced. </a:t>
            </a:r>
          </a:p>
          <a:p>
            <a:pPr>
              <a:lnSpc>
                <a:spcPts val="2120"/>
              </a:lnSpc>
            </a:pPr>
            <a:r>
              <a:rPr lang="en-US" sz="1600" dirty="0" smtClean="0">
                <a:solidFill>
                  <a:schemeClr val="tx1">
                    <a:lumMod val="65000"/>
                    <a:lumOff val="35000"/>
                  </a:schemeClr>
                </a:solidFill>
                <a:latin typeface="Open Sans" charset="0"/>
                <a:ea typeface="Open Sans" charset="0"/>
                <a:cs typeface="Open Sans" charset="0"/>
              </a:rPr>
              <a:t>The long-term work to peel away sections of Trump’s base must speak to those who voted for him despite his racism, not because of it. Some will likely experience “buyer’s remorse” in the coming years, and look for alternatives that address their economic concerns. </a:t>
            </a:r>
          </a:p>
          <a:p>
            <a:pPr>
              <a:lnSpc>
                <a:spcPts val="2120"/>
              </a:lnSpc>
            </a:pPr>
            <a:r>
              <a:rPr lang="en-US" sz="1600" dirty="0" smtClean="0">
                <a:solidFill>
                  <a:schemeClr val="tx1">
                    <a:lumMod val="65000"/>
                    <a:lumOff val="35000"/>
                  </a:schemeClr>
                </a:solidFill>
                <a:latin typeface="Open Sans" charset="0"/>
                <a:ea typeface="Open Sans" charset="0"/>
                <a:cs typeface="Open Sans" charset="0"/>
              </a:rPr>
              <a:t>Racism has been used to mobilize whites as agents of their own economic destruction. Moving a progressive agenda centered on economic, racial and gender justice requires that working class whites move beyond the self-defeating politics of white racial solidarity to pursue common multi-racial interests. </a:t>
            </a:r>
          </a:p>
          <a:p>
            <a:pPr>
              <a:lnSpc>
                <a:spcPts val="2120"/>
              </a:lnSpc>
            </a:pPr>
            <a:r>
              <a:rPr lang="en-US" sz="1600" dirty="0" smtClean="0">
                <a:solidFill>
                  <a:schemeClr val="tx1">
                    <a:lumMod val="65000"/>
                    <a:lumOff val="35000"/>
                  </a:schemeClr>
                </a:solidFill>
                <a:latin typeface="Open Sans" charset="0"/>
                <a:ea typeface="Open Sans" charset="0"/>
                <a:cs typeface="Open Sans" charset="0"/>
              </a:rPr>
              <a:t>While we must be unrelenting in our fight against right-wing leaders, both those within and those outside of government, we must learn to do so without demonizing all who are attracted to their ideas. Indeed, we must believe wholeheartedly in their ability to change. </a:t>
            </a:r>
          </a:p>
          <a:p>
            <a:endParaRPr lang="en-US" sz="1730" dirty="0" smtClean="0"/>
          </a:p>
          <a:p>
            <a:endParaRPr lang="en-US" dirty="0" smtClean="0"/>
          </a:p>
          <a:p>
            <a:endParaRPr lang="en-US" dirty="0" smtClean="0"/>
          </a:p>
          <a:p>
            <a:endParaRPr lang="en-US" dirty="0"/>
          </a:p>
        </p:txBody>
      </p:sp>
      <p:sp>
        <p:nvSpPr>
          <p:cNvPr id="6" name="Rectangle 5"/>
          <p:cNvSpPr/>
          <p:nvPr/>
        </p:nvSpPr>
        <p:spPr>
          <a:xfrm>
            <a:off x="457200" y="469900"/>
            <a:ext cx="3962400" cy="1397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76800" y="457200"/>
            <a:ext cx="6858000" cy="5943600"/>
          </a:xfrm>
        </p:spPr>
        <p:txBody>
          <a:bodyPr>
            <a:normAutofit fontScale="40000" lnSpcReduction="20000"/>
          </a:bodyPr>
          <a:lstStyle/>
          <a:p>
            <a:pPr marL="0" indent="0">
              <a:lnSpc>
                <a:spcPts val="2160"/>
              </a:lnSpc>
              <a:buNone/>
            </a:pPr>
            <a:r>
              <a:rPr lang="en-US" dirty="0" smtClean="0">
                <a:solidFill>
                  <a:schemeClr val="tx1">
                    <a:lumMod val="65000"/>
                    <a:lumOff val="35000"/>
                  </a:schemeClr>
                </a:solidFill>
                <a:latin typeface="Open Sans" charset="0"/>
                <a:ea typeface="Open Sans" charset="0"/>
                <a:cs typeface="Open Sans" charset="0"/>
              </a:rPr>
              <a:t>Centrist Democrats have, for decades, delivered for corporate interests at the expense of working people. Their policies have exacerbated income and wealth inequality, hardened racial disparities and devastated communities across the nation. And yet...</a:t>
            </a:r>
            <a:endParaRPr lang="en-US" sz="1600" dirty="0" smtClean="0">
              <a:solidFill>
                <a:schemeClr val="tx1">
                  <a:lumMod val="65000"/>
                  <a:lumOff val="35000"/>
                </a:schemeClr>
              </a:solidFill>
              <a:latin typeface="Open Sans" charset="0"/>
              <a:ea typeface="Open Sans" charset="0"/>
              <a:cs typeface="Open Sans" charset="0"/>
            </a:endParaRPr>
          </a:p>
          <a:p>
            <a:pPr marL="0" indent="0">
              <a:lnSpc>
                <a:spcPts val="2160"/>
              </a:lnSpc>
              <a:buNone/>
            </a:pPr>
            <a:r>
              <a:rPr lang="en-US" dirty="0" smtClean="0">
                <a:solidFill>
                  <a:schemeClr val="tx1">
                    <a:lumMod val="65000"/>
                    <a:lumOff val="35000"/>
                  </a:schemeClr>
                </a:solidFill>
                <a:latin typeface="Open Sans" charset="0"/>
                <a:ea typeface="Open Sans" charset="0"/>
                <a:cs typeface="Open Sans" charset="0"/>
              </a:rPr>
              <a:t>As long as Trumpism holds substantial governmental power, corporate Democrats can and must be part of the opposition to the extreme right. At the same time, their agenda cannot anchor a successful fight against Trumpism, and these Democrats are often our main opposition in local and state battles in ‘blue areas.’ </a:t>
            </a:r>
            <a:endParaRPr lang="en-US" sz="1600" dirty="0" smtClean="0">
              <a:solidFill>
                <a:schemeClr val="tx1">
                  <a:lumMod val="65000"/>
                  <a:lumOff val="35000"/>
                </a:schemeClr>
              </a:solidFill>
              <a:latin typeface="Open Sans" charset="0"/>
              <a:ea typeface="Open Sans" charset="0"/>
              <a:cs typeface="Open Sans" charset="0"/>
            </a:endParaRPr>
          </a:p>
          <a:p>
            <a:pPr marL="0" indent="0">
              <a:lnSpc>
                <a:spcPts val="2160"/>
              </a:lnSpc>
              <a:buNone/>
            </a:pPr>
            <a:r>
              <a:rPr lang="en-US" dirty="0" smtClean="0">
                <a:solidFill>
                  <a:schemeClr val="tx1">
                    <a:lumMod val="65000"/>
                    <a:lumOff val="35000"/>
                  </a:schemeClr>
                </a:solidFill>
                <a:latin typeface="Open Sans" charset="0"/>
                <a:ea typeface="Open Sans" charset="0"/>
                <a:cs typeface="Open Sans" charset="0"/>
              </a:rPr>
              <a:t>The corporate wing of the Democratic Party has its own reasons to fear and distrust Trump and Trumpism. Dumping Trump means developing a sophisticated unity and struggle relationship with centrists. Progressive forces do not currently have the base or the power to go it alone.</a:t>
            </a:r>
          </a:p>
          <a:p>
            <a:pPr marL="0" indent="0">
              <a:lnSpc>
                <a:spcPts val="2160"/>
              </a:lnSpc>
              <a:buNone/>
            </a:pPr>
            <a:r>
              <a:rPr lang="en-US" dirty="0" smtClean="0">
                <a:solidFill>
                  <a:schemeClr val="tx1">
                    <a:lumMod val="65000"/>
                    <a:lumOff val="35000"/>
                  </a:schemeClr>
                </a:solidFill>
                <a:latin typeface="Open Sans" charset="0"/>
                <a:ea typeface="Open Sans" charset="0"/>
                <a:cs typeface="Open Sans" charset="0"/>
              </a:rPr>
              <a:t>Fighting all our adversaries at once is a recipe for failure. We also fail if, in the name of defeating the far right, we are unwilling or unable to project our own agenda and mobilize people nationwide on behalf of democracy, equality, justice and peace.  </a:t>
            </a:r>
          </a:p>
          <a:p>
            <a:pPr marL="0" indent="0">
              <a:lnSpc>
                <a:spcPts val="2160"/>
              </a:lnSpc>
              <a:buNone/>
            </a:pPr>
            <a:r>
              <a:rPr lang="en-US" dirty="0" smtClean="0">
                <a:solidFill>
                  <a:schemeClr val="tx1">
                    <a:lumMod val="65000"/>
                    <a:lumOff val="35000"/>
                  </a:schemeClr>
                </a:solidFill>
                <a:latin typeface="Open Sans" charset="0"/>
                <a:ea typeface="Open Sans" charset="0"/>
                <a:cs typeface="Open Sans" charset="0"/>
              </a:rPr>
              <a:t>Bernie Sanders’ campaign, and Jesse Jackson’s bid in the 1980s, demonstrated that a vital factor in gaining truly nationwide reach is creating a platform for a standard-bearer with an inspiring, compelling message. The shortcomings of these  pioneering efforts are also instructive: the failure of the Rainbow Coalition to organizationally cohere post-election and Sanders’ failure to give adequate attention to anti-racism. It is on us to build nationwide formations that pursue an inside-outside strategy more effectively and durably than what has come before.</a:t>
            </a:r>
            <a:endParaRPr lang="en-US" dirty="0">
              <a:solidFill>
                <a:schemeClr val="tx1">
                  <a:lumMod val="65000"/>
                  <a:lumOff val="35000"/>
                </a:schemeClr>
              </a:solidFill>
              <a:latin typeface="Open Sans" charset="0"/>
              <a:ea typeface="Open Sans" charset="0"/>
              <a:cs typeface="Open Sans" charset="0"/>
            </a:endParaRPr>
          </a:p>
          <a:p>
            <a:pPr marL="0" indent="0">
              <a:buNone/>
            </a:pPr>
            <a:endParaRPr lang="en-US" dirty="0"/>
          </a:p>
        </p:txBody>
      </p:sp>
      <p:sp>
        <p:nvSpPr>
          <p:cNvPr id="4" name="Rectangle 3"/>
          <p:cNvSpPr/>
          <p:nvPr/>
        </p:nvSpPr>
        <p:spPr>
          <a:xfrm>
            <a:off x="457200" y="469900"/>
            <a:ext cx="3962400" cy="1397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457200" y="863600"/>
            <a:ext cx="3962400" cy="2062103"/>
          </a:xfrm>
          <a:prstGeom prst="rect">
            <a:avLst/>
          </a:prstGeom>
          <a:noFill/>
        </p:spPr>
        <p:txBody>
          <a:bodyPr wrap="square" rtlCol="0">
            <a:spAutoFit/>
          </a:bodyPr>
          <a:lstStyle/>
          <a:p>
            <a:r>
              <a:rPr lang="en-US" sz="3200" dirty="0">
                <a:solidFill>
                  <a:schemeClr val="tx1">
                    <a:lumMod val="65000"/>
                    <a:lumOff val="35000"/>
                  </a:schemeClr>
                </a:solidFill>
                <a:latin typeface="Open Sans Light" charset="0"/>
                <a:ea typeface="Open Sans Light" charset="0"/>
                <a:cs typeface="Open Sans Light" charset="0"/>
              </a:rPr>
              <a:t>Unity &amp; Struggle with Centrist Democrats</a:t>
            </a:r>
          </a:p>
          <a:p>
            <a:endParaRPr lang="en-US" sz="3200" dirty="0">
              <a:solidFill>
                <a:schemeClr val="tx1">
                  <a:lumMod val="65000"/>
                  <a:lumOff val="35000"/>
                </a:schemeClr>
              </a:solidFill>
              <a:latin typeface="Univers 45 Light" charset="0"/>
              <a:ea typeface="Univers 45 Light" charset="0"/>
              <a:cs typeface="Univers 45 Light" charset="0"/>
            </a:endParaRPr>
          </a:p>
        </p:txBody>
      </p:sp>
    </p:spTree>
    <p:extLst>
      <p:ext uri="{BB962C8B-B14F-4D97-AF65-F5344CB8AC3E}">
        <p14:creationId xmlns:p14="http://schemas.microsoft.com/office/powerpoint/2010/main" val="36382145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p:cNvSpPr/>
          <p:nvPr/>
        </p:nvSpPr>
        <p:spPr>
          <a:xfrm>
            <a:off x="457200" y="1282700"/>
            <a:ext cx="3962400" cy="3873500"/>
          </a:xfrm>
          <a:prstGeom prst="rect">
            <a:avLst/>
          </a:prstGeom>
          <a:solidFill>
            <a:srgbClr val="09223A">
              <a:alpha val="7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txBox="1">
            <a:spLocks/>
          </p:cNvSpPr>
          <p:nvPr/>
        </p:nvSpPr>
        <p:spPr>
          <a:xfrm>
            <a:off x="787400" y="2316163"/>
            <a:ext cx="3454400" cy="205263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latin typeface="Open Sans Light" charset="0"/>
                <a:ea typeface="Open Sans Light" charset="0"/>
                <a:cs typeface="Open Sans Light" charset="0"/>
              </a:rPr>
              <a:t>Part IV: </a:t>
            </a:r>
            <a:r>
              <a:rPr lang="en-US" sz="3200" dirty="0" smtClean="0">
                <a:solidFill>
                  <a:schemeClr val="bg1"/>
                </a:solidFill>
                <a:latin typeface="Open Sans Light" charset="0"/>
                <a:ea typeface="Open Sans Light" charset="0"/>
                <a:cs typeface="Open Sans Light" charset="0"/>
              </a:rPr>
              <a:t/>
            </a:r>
            <a:br>
              <a:rPr lang="en-US" sz="3200" dirty="0" smtClean="0">
                <a:solidFill>
                  <a:schemeClr val="bg1"/>
                </a:solidFill>
                <a:latin typeface="Open Sans Light" charset="0"/>
                <a:ea typeface="Open Sans Light" charset="0"/>
                <a:cs typeface="Open Sans Light" charset="0"/>
              </a:rPr>
            </a:br>
            <a:r>
              <a:rPr lang="en-US" sz="3200" dirty="0" smtClean="0">
                <a:solidFill>
                  <a:schemeClr val="bg1"/>
                </a:solidFill>
                <a:latin typeface="Open Sans Light" charset="0"/>
                <a:ea typeface="Open Sans Light" charset="0"/>
                <a:cs typeface="Open Sans Light" charset="0"/>
              </a:rPr>
              <a:t>Changed Terrain </a:t>
            </a:r>
            <a:r>
              <a:rPr lang="en-US" sz="3200" dirty="0">
                <a:solidFill>
                  <a:schemeClr val="bg1"/>
                </a:solidFill>
                <a:latin typeface="Open Sans Light" charset="0"/>
                <a:ea typeface="Open Sans Light" charset="0"/>
                <a:cs typeface="Open Sans Light" charset="0"/>
              </a:rPr>
              <a:t>Demands a New Orientation</a:t>
            </a:r>
          </a:p>
        </p:txBody>
      </p:sp>
    </p:spTree>
    <p:extLst>
      <p:ext uri="{BB962C8B-B14F-4D97-AF65-F5344CB8AC3E}">
        <p14:creationId xmlns:p14="http://schemas.microsoft.com/office/powerpoint/2010/main" val="21315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3962400" cy="3624262"/>
          </a:xfrm>
        </p:spPr>
        <p:txBody>
          <a:bodyPr>
            <a:normAutofit/>
          </a:bodyPr>
          <a:lstStyle/>
          <a:p>
            <a:pPr>
              <a:lnSpc>
                <a:spcPts val="3840"/>
              </a:lnSpc>
            </a:pPr>
            <a:r>
              <a:rPr lang="en-US" sz="3200" dirty="0">
                <a:solidFill>
                  <a:schemeClr val="tx1">
                    <a:lumMod val="65000"/>
                    <a:lumOff val="35000"/>
                  </a:schemeClr>
                </a:solidFill>
                <a:latin typeface="Open Sans Light" charset="0"/>
                <a:ea typeface="Open Sans Light" charset="0"/>
                <a:cs typeface="Open Sans Light" charset="0"/>
              </a:rPr>
              <a:t>Be Fierce in the Face of Our Enemies Be Open-Hearted with Our People</a:t>
            </a:r>
          </a:p>
        </p:txBody>
      </p:sp>
      <p:sp>
        <p:nvSpPr>
          <p:cNvPr id="3" name="Content Placeholder 2"/>
          <p:cNvSpPr>
            <a:spLocks noGrp="1"/>
          </p:cNvSpPr>
          <p:nvPr>
            <p:ph idx="1"/>
          </p:nvPr>
        </p:nvSpPr>
        <p:spPr>
          <a:xfrm>
            <a:off x="4876800" y="3644901"/>
            <a:ext cx="6619033" cy="2857499"/>
          </a:xfrm>
        </p:spPr>
        <p:txBody>
          <a:bodyPr>
            <a:normAutofit/>
          </a:bodyPr>
          <a:lstStyle/>
          <a:p>
            <a:pPr marL="0" indent="0">
              <a:lnSpc>
                <a:spcPts val="2120"/>
              </a:lnSpc>
              <a:buNone/>
            </a:pPr>
            <a:r>
              <a:rPr lang="en-US" sz="1600" dirty="0" smtClean="0">
                <a:solidFill>
                  <a:schemeClr val="tx1">
                    <a:lumMod val="65000"/>
                    <a:lumOff val="35000"/>
                  </a:schemeClr>
                </a:solidFill>
                <a:latin typeface="Open Sans" charset="0"/>
                <a:ea typeface="Open Sans" charset="0"/>
                <a:cs typeface="Open Sans" charset="0"/>
              </a:rPr>
              <a:t>We will need to be incredibly fierce in challenging the racism, xenophobia and misogyny that the Trump administration will advance. At the same time, we will need to be gentler, more expansive and more forgiving with each other, even across differences of power, position and privilege. </a:t>
            </a:r>
            <a:r>
              <a:rPr lang="en-US" sz="1600" dirty="0">
                <a:solidFill>
                  <a:schemeClr val="tx1">
                    <a:lumMod val="65000"/>
                    <a:lumOff val="35000"/>
                  </a:schemeClr>
                </a:solidFill>
                <a:latin typeface="Open Sans" charset="0"/>
                <a:ea typeface="Open Sans" charset="0"/>
                <a:cs typeface="Open Sans" charset="0"/>
              </a:rPr>
              <a:t>I</a:t>
            </a:r>
            <a:r>
              <a:rPr lang="en-US" sz="1600" dirty="0" smtClean="0">
                <a:solidFill>
                  <a:schemeClr val="tx1">
                    <a:lumMod val="65000"/>
                    <a:lumOff val="35000"/>
                  </a:schemeClr>
                </a:solidFill>
                <a:latin typeface="Open Sans" charset="0"/>
                <a:ea typeface="Open Sans" charset="0"/>
                <a:cs typeface="Open Sans" charset="0"/>
              </a:rPr>
              <a:t>f we are going to organize millions, we will need to bring our best selves, combining humility with courage and ambitious vision.</a:t>
            </a:r>
          </a:p>
          <a:p>
            <a:pPr marL="0" indent="0">
              <a:lnSpc>
                <a:spcPts val="2120"/>
              </a:lnSpc>
              <a:buNone/>
            </a:pPr>
            <a:r>
              <a:rPr lang="en-US" sz="1600" dirty="0" smtClean="0">
                <a:solidFill>
                  <a:schemeClr val="tx1">
                    <a:lumMod val="65000"/>
                    <a:lumOff val="35000"/>
                  </a:schemeClr>
                </a:solidFill>
                <a:latin typeface="Open Sans" charset="0"/>
                <a:ea typeface="Open Sans" charset="0"/>
                <a:cs typeface="Open Sans" charset="0"/>
              </a:rPr>
              <a:t>This is new political terrain for everyone. We must take new risks. We will make mistakes and differ over tactics. Sum up and move forward toward our common objectives.</a:t>
            </a:r>
          </a:p>
          <a:p>
            <a:pPr marL="0" indent="0">
              <a:lnSpc>
                <a:spcPts val="1920"/>
              </a:lnSpc>
              <a:buNone/>
            </a:pPr>
            <a:endParaRPr lang="en-US" sz="1600" dirty="0" smtClean="0">
              <a:solidFill>
                <a:schemeClr val="tx1">
                  <a:lumMod val="65000"/>
                  <a:lumOff val="35000"/>
                </a:schemeClr>
              </a:solidFill>
            </a:endParaRPr>
          </a:p>
          <a:p>
            <a:pPr marL="0" indent="0">
              <a:lnSpc>
                <a:spcPts val="1920"/>
              </a:lnSpc>
              <a:buNone/>
            </a:pPr>
            <a:endParaRPr lang="en-US" sz="1600" dirty="0">
              <a:solidFill>
                <a:schemeClr val="tx1">
                  <a:lumMod val="65000"/>
                  <a:lumOff val="35000"/>
                </a:schemeClr>
              </a:solidFill>
            </a:endParaRPr>
          </a:p>
        </p:txBody>
      </p:sp>
      <p:sp>
        <p:nvSpPr>
          <p:cNvPr id="4" name="Rectangle 3"/>
          <p:cNvSpPr/>
          <p:nvPr/>
        </p:nvSpPr>
        <p:spPr>
          <a:xfrm>
            <a:off x="457200" y="469900"/>
            <a:ext cx="3962400" cy="1397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4876800" y="457200"/>
            <a:ext cx="6858000" cy="3017520"/>
          </a:xfrm>
          <a:prstGeom prst="rect">
            <a:avLst/>
          </a:prstGeom>
          <a:blipFill>
            <a:blip r:embed="rId2"/>
            <a:srcRect/>
            <a:stretch>
              <a:fillRect t="-13762" b="-1351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554256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52501"/>
            <a:ext cx="3962400" cy="1295400"/>
          </a:xfrm>
        </p:spPr>
        <p:txBody>
          <a:bodyPr>
            <a:noAutofit/>
          </a:bodyPr>
          <a:lstStyle/>
          <a:p>
            <a:r>
              <a:rPr lang="en-US" sz="3200" dirty="0">
                <a:solidFill>
                  <a:schemeClr val="tx1">
                    <a:lumMod val="65000"/>
                    <a:lumOff val="35000"/>
                  </a:schemeClr>
                </a:solidFill>
                <a:latin typeface="Open Sans Light" charset="0"/>
                <a:ea typeface="Open Sans Light" charset="0"/>
                <a:cs typeface="Open Sans Light" charset="0"/>
              </a:rPr>
              <a:t>Think in</a:t>
            </a:r>
            <a:r>
              <a:rPr lang="en-US" sz="3200" dirty="0" smtClean="0">
                <a:solidFill>
                  <a:schemeClr val="tx1">
                    <a:lumMod val="65000"/>
                    <a:lumOff val="35000"/>
                  </a:schemeClr>
                </a:solidFill>
                <a:latin typeface="Open Sans Light" charset="0"/>
                <a:ea typeface="Open Sans Light" charset="0"/>
                <a:cs typeface="Open Sans Light" charset="0"/>
              </a:rPr>
              <a:t> Terms </a:t>
            </a:r>
            <a:r>
              <a:rPr lang="en-US" sz="3200" dirty="0">
                <a:solidFill>
                  <a:schemeClr val="tx1">
                    <a:lumMod val="65000"/>
                    <a:lumOff val="35000"/>
                  </a:schemeClr>
                </a:solidFill>
                <a:latin typeface="Open Sans Light" charset="0"/>
                <a:ea typeface="Open Sans Light" charset="0"/>
                <a:cs typeface="Open Sans Light" charset="0"/>
              </a:rPr>
              <a:t>of the</a:t>
            </a:r>
            <a:r>
              <a:rPr lang="en-US" sz="3200" dirty="0" smtClean="0">
                <a:solidFill>
                  <a:schemeClr val="tx1">
                    <a:lumMod val="65000"/>
                    <a:lumOff val="35000"/>
                  </a:schemeClr>
                </a:solidFill>
                <a:latin typeface="Open Sans Light" charset="0"/>
                <a:ea typeface="Open Sans Light" charset="0"/>
                <a:cs typeface="Open Sans Light" charset="0"/>
              </a:rPr>
              <a:t> Whole</a:t>
            </a:r>
            <a:r>
              <a:rPr lang="en-US" sz="3200" dirty="0">
                <a:solidFill>
                  <a:schemeClr val="tx1">
                    <a:lumMod val="65000"/>
                    <a:lumOff val="35000"/>
                  </a:schemeClr>
                </a:solidFill>
                <a:latin typeface="Open Sans Light" charset="0"/>
                <a:ea typeface="Open Sans Light" charset="0"/>
                <a:cs typeface="Open Sans Light" charset="0"/>
              </a:rPr>
              <a:t/>
            </a:r>
            <a:br>
              <a:rPr lang="en-US" sz="3200" dirty="0">
                <a:solidFill>
                  <a:schemeClr val="tx1">
                    <a:lumMod val="65000"/>
                    <a:lumOff val="35000"/>
                  </a:schemeClr>
                </a:solidFill>
                <a:latin typeface="Open Sans Light" charset="0"/>
                <a:ea typeface="Open Sans Light" charset="0"/>
                <a:cs typeface="Open Sans Light" charset="0"/>
              </a:rPr>
            </a:br>
            <a:endParaRPr lang="en-US" sz="3200" dirty="0">
              <a:solidFill>
                <a:schemeClr val="tx1">
                  <a:lumMod val="65000"/>
                  <a:lumOff val="35000"/>
                </a:schemeClr>
              </a:solidFill>
              <a:latin typeface="Open Sans Light" charset="0"/>
              <a:ea typeface="Open Sans Light" charset="0"/>
              <a:cs typeface="Open Sans Light" charset="0"/>
            </a:endParaRPr>
          </a:p>
        </p:txBody>
      </p:sp>
      <p:sp>
        <p:nvSpPr>
          <p:cNvPr id="3" name="Content Placeholder 2"/>
          <p:cNvSpPr>
            <a:spLocks noGrp="1"/>
          </p:cNvSpPr>
          <p:nvPr>
            <p:ph idx="1"/>
          </p:nvPr>
        </p:nvSpPr>
        <p:spPr>
          <a:xfrm>
            <a:off x="4876800" y="3454400"/>
            <a:ext cx="6858000" cy="3098800"/>
          </a:xfrm>
        </p:spPr>
        <p:txBody>
          <a:bodyPr>
            <a:normAutofit/>
          </a:bodyPr>
          <a:lstStyle/>
          <a:p>
            <a:pPr marL="0" indent="0">
              <a:lnSpc>
                <a:spcPts val="2120"/>
              </a:lnSpc>
              <a:buNone/>
            </a:pPr>
            <a:r>
              <a:rPr lang="en-US" sz="1600" dirty="0" smtClean="0">
                <a:solidFill>
                  <a:schemeClr val="tx1">
                    <a:lumMod val="65000"/>
                    <a:lumOff val="35000"/>
                  </a:schemeClr>
                </a:solidFill>
                <a:latin typeface="Open Sans" charset="0"/>
                <a:ea typeface="Open Sans" charset="0"/>
                <a:cs typeface="Open Sans" charset="0"/>
              </a:rPr>
              <a:t>Many social justice organizations have been </a:t>
            </a:r>
            <a:r>
              <a:rPr lang="en-US" sz="1600" dirty="0">
                <a:solidFill>
                  <a:schemeClr val="tx1">
                    <a:lumMod val="65000"/>
                    <a:lumOff val="35000"/>
                  </a:schemeClr>
                </a:solidFill>
                <a:latin typeface="Open Sans" charset="0"/>
                <a:ea typeface="Open Sans" charset="0"/>
                <a:cs typeface="Open Sans" charset="0"/>
              </a:rPr>
              <a:t>doing</a:t>
            </a:r>
            <a:r>
              <a:rPr lang="en-US" sz="1600" dirty="0" smtClean="0">
                <a:solidFill>
                  <a:schemeClr val="tx1">
                    <a:lumMod val="65000"/>
                    <a:lumOff val="35000"/>
                  </a:schemeClr>
                </a:solidFill>
                <a:latin typeface="Open Sans" charset="0"/>
                <a:ea typeface="Open Sans" charset="0"/>
                <a:cs typeface="Open Sans" charset="0"/>
              </a:rPr>
              <a:t> groundbreaking work </a:t>
            </a:r>
            <a:r>
              <a:rPr lang="en-US" sz="1600" dirty="0">
                <a:solidFill>
                  <a:schemeClr val="tx1">
                    <a:lumMod val="65000"/>
                    <a:lumOff val="35000"/>
                  </a:schemeClr>
                </a:solidFill>
                <a:latin typeface="Open Sans" charset="0"/>
                <a:ea typeface="Open Sans" charset="0"/>
                <a:cs typeface="Open Sans" charset="0"/>
              </a:rPr>
              <a:t>rooted in low-income communities of </a:t>
            </a:r>
            <a:r>
              <a:rPr lang="en-US" sz="1600" dirty="0" smtClean="0">
                <a:solidFill>
                  <a:schemeClr val="tx1">
                    <a:lumMod val="65000"/>
                    <a:lumOff val="35000"/>
                  </a:schemeClr>
                </a:solidFill>
                <a:latin typeface="Open Sans" charset="0"/>
                <a:ea typeface="Open Sans" charset="0"/>
                <a:cs typeface="Open Sans" charset="0"/>
              </a:rPr>
              <a:t>color or in other key sectors. Issue-based organizing has been critical to a multitude of substantive democratic victories. But this moment of unprecedented danger to our rights calls on us to step up and take responsibility for the whole. We have to build on the strengths we have gained through our focus on the impact of racism, sexism and economic inequality on specific communities and constituencies and learn to speak </a:t>
            </a:r>
            <a:r>
              <a:rPr lang="en-US" sz="1600" dirty="0">
                <a:solidFill>
                  <a:schemeClr val="tx1">
                    <a:lumMod val="65000"/>
                    <a:lumOff val="35000"/>
                  </a:schemeClr>
                </a:solidFill>
                <a:latin typeface="Open Sans" charset="0"/>
                <a:ea typeface="Open Sans" charset="0"/>
                <a:cs typeface="Open Sans" charset="0"/>
              </a:rPr>
              <a:t>to</a:t>
            </a:r>
            <a:r>
              <a:rPr lang="en-US" sz="1600" dirty="0" smtClean="0">
                <a:solidFill>
                  <a:schemeClr val="tx1">
                    <a:lumMod val="65000"/>
                    <a:lumOff val="35000"/>
                  </a:schemeClr>
                </a:solidFill>
                <a:latin typeface="Open Sans" charset="0"/>
                <a:ea typeface="Open Sans" charset="0"/>
                <a:cs typeface="Open Sans" charset="0"/>
              </a:rPr>
              <a:t> the conditions of all </a:t>
            </a:r>
            <a:r>
              <a:rPr lang="en-US" sz="1600" dirty="0">
                <a:solidFill>
                  <a:schemeClr val="tx1">
                    <a:lumMod val="65000"/>
                    <a:lumOff val="35000"/>
                  </a:schemeClr>
                </a:solidFill>
                <a:latin typeface="Open Sans" charset="0"/>
                <a:ea typeface="Open Sans" charset="0"/>
                <a:cs typeface="Open Sans" charset="0"/>
              </a:rPr>
              <a:t>poor and working people </a:t>
            </a:r>
            <a:r>
              <a:rPr lang="en-US" sz="1600" dirty="0" smtClean="0">
                <a:solidFill>
                  <a:schemeClr val="tx1">
                    <a:lumMod val="65000"/>
                    <a:lumOff val="35000"/>
                  </a:schemeClr>
                </a:solidFill>
                <a:latin typeface="Open Sans" charset="0"/>
                <a:ea typeface="Open Sans" charset="0"/>
                <a:cs typeface="Open Sans" charset="0"/>
              </a:rPr>
              <a:t>in our multi-racial, multi-ethnic country. </a:t>
            </a:r>
            <a:r>
              <a:rPr lang="en-US" sz="1600" dirty="0">
                <a:solidFill>
                  <a:schemeClr val="tx1">
                    <a:lumMod val="65000"/>
                    <a:lumOff val="35000"/>
                  </a:schemeClr>
                </a:solidFill>
                <a:latin typeface="Open Sans" charset="0"/>
                <a:ea typeface="Open Sans" charset="0"/>
                <a:cs typeface="Open Sans" charset="0"/>
              </a:rPr>
              <a:t>The task before us to learn to lead the nation as a whole.</a:t>
            </a:r>
            <a:endParaRPr lang="en-US" sz="1600" dirty="0" smtClean="0">
              <a:solidFill>
                <a:schemeClr val="tx1">
                  <a:lumMod val="65000"/>
                  <a:lumOff val="35000"/>
                </a:schemeClr>
              </a:solidFill>
              <a:latin typeface="Open Sans" charset="0"/>
              <a:ea typeface="Open Sans" charset="0"/>
              <a:cs typeface="Open Sans" charset="0"/>
            </a:endParaRPr>
          </a:p>
          <a:p>
            <a:pPr>
              <a:lnSpc>
                <a:spcPts val="1920"/>
              </a:lnSpc>
              <a:buNone/>
            </a:pPr>
            <a:endParaRPr lang="en-US" sz="1600" dirty="0" smtClean="0">
              <a:solidFill>
                <a:schemeClr val="tx1">
                  <a:lumMod val="65000"/>
                  <a:lumOff val="35000"/>
                </a:schemeClr>
              </a:solidFill>
              <a:latin typeface="Univers 55 Roman" charset="0"/>
              <a:ea typeface="Univers 55 Roman" charset="0"/>
              <a:cs typeface="Univers 55 Roman" charset="0"/>
            </a:endParaRPr>
          </a:p>
          <a:p>
            <a:pPr>
              <a:lnSpc>
                <a:spcPts val="1920"/>
              </a:lnSpc>
              <a:buNone/>
            </a:pPr>
            <a:endParaRPr lang="en-US" sz="1600" dirty="0" smtClean="0">
              <a:solidFill>
                <a:schemeClr val="tx1">
                  <a:lumMod val="65000"/>
                  <a:lumOff val="35000"/>
                </a:schemeClr>
              </a:solidFill>
              <a:latin typeface="Univers 55 Roman" charset="0"/>
              <a:ea typeface="Univers 55 Roman" charset="0"/>
              <a:cs typeface="Univers 55 Roman" charset="0"/>
            </a:endParaRPr>
          </a:p>
          <a:p>
            <a:pPr>
              <a:lnSpc>
                <a:spcPts val="1920"/>
              </a:lnSpc>
            </a:pPr>
            <a:endParaRPr lang="en-US" sz="1600" dirty="0">
              <a:solidFill>
                <a:schemeClr val="tx1">
                  <a:lumMod val="65000"/>
                  <a:lumOff val="35000"/>
                </a:schemeClr>
              </a:solidFill>
              <a:latin typeface="Univers 55 Roman" charset="0"/>
              <a:ea typeface="Univers 55 Roman" charset="0"/>
              <a:cs typeface="Univers 55 Roman" charset="0"/>
            </a:endParaRPr>
          </a:p>
        </p:txBody>
      </p:sp>
      <p:sp>
        <p:nvSpPr>
          <p:cNvPr id="4" name="Rectangle 3"/>
          <p:cNvSpPr/>
          <p:nvPr/>
        </p:nvSpPr>
        <p:spPr>
          <a:xfrm>
            <a:off x="457200" y="469900"/>
            <a:ext cx="3962400" cy="1397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4876800" y="457200"/>
            <a:ext cx="6858000" cy="2844800"/>
          </a:xfrm>
          <a:prstGeom prst="rect">
            <a:avLst/>
          </a:prstGeom>
          <a:blipFill>
            <a:blip r:embed="rId2"/>
            <a:srcRect/>
            <a:stretch>
              <a:fillRect t="-43214" b="-110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836959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3962400" cy="1397000"/>
          </a:xfrm>
        </p:spPr>
        <p:txBody>
          <a:bodyPr>
            <a:normAutofit/>
          </a:bodyPr>
          <a:lstStyle/>
          <a:p>
            <a:r>
              <a:rPr lang="en-US" sz="3200" dirty="0" smtClean="0">
                <a:solidFill>
                  <a:schemeClr val="tx1">
                    <a:lumMod val="65000"/>
                    <a:lumOff val="35000"/>
                  </a:schemeClr>
                </a:solidFill>
                <a:latin typeface="Univers 45 Light" charset="0"/>
                <a:ea typeface="Univers 45 Light" charset="0"/>
                <a:cs typeface="Univers 45 Light" charset="0"/>
              </a:rPr>
              <a:t>Tell a New Story</a:t>
            </a:r>
            <a:endParaRPr lang="en-US" sz="3200" dirty="0">
              <a:solidFill>
                <a:schemeClr val="tx1">
                  <a:lumMod val="65000"/>
                  <a:lumOff val="35000"/>
                </a:schemeClr>
              </a:solidFill>
              <a:latin typeface="Univers 45 Light" charset="0"/>
              <a:ea typeface="Univers 45 Light" charset="0"/>
              <a:cs typeface="Univers 45 Light" charset="0"/>
            </a:endParaRPr>
          </a:p>
        </p:txBody>
      </p:sp>
      <p:sp>
        <p:nvSpPr>
          <p:cNvPr id="3" name="Content Placeholder 2"/>
          <p:cNvSpPr>
            <a:spLocks noGrp="1"/>
          </p:cNvSpPr>
          <p:nvPr>
            <p:ph idx="1"/>
          </p:nvPr>
        </p:nvSpPr>
        <p:spPr>
          <a:xfrm>
            <a:off x="4876799" y="457201"/>
            <a:ext cx="6858001" cy="5943599"/>
          </a:xfrm>
        </p:spPr>
        <p:txBody>
          <a:bodyPr>
            <a:normAutofit fontScale="92500"/>
          </a:bodyPr>
          <a:lstStyle/>
          <a:p>
            <a:pPr marL="0">
              <a:lnSpc>
                <a:spcPts val="1920"/>
              </a:lnSpc>
              <a:buNone/>
            </a:pPr>
            <a:r>
              <a:rPr lang="en-US" sz="1600" dirty="0" smtClean="0">
                <a:solidFill>
                  <a:schemeClr val="tx1">
                    <a:lumMod val="65000"/>
                    <a:lumOff val="35000"/>
                  </a:schemeClr>
                </a:solidFill>
              </a:rPr>
              <a:t>Push </a:t>
            </a:r>
            <a:r>
              <a:rPr lang="en-US" sz="1600" dirty="0">
                <a:solidFill>
                  <a:schemeClr val="tx1">
                    <a:lumMod val="65000"/>
                    <a:lumOff val="35000"/>
                  </a:schemeClr>
                </a:solidFill>
              </a:rPr>
              <a:t>back against </a:t>
            </a:r>
            <a:r>
              <a:rPr lang="en-US" sz="1600" dirty="0" smtClean="0">
                <a:solidFill>
                  <a:schemeClr val="tx1">
                    <a:lumMod val="65000"/>
                    <a:lumOff val="35000"/>
                  </a:schemeClr>
                </a:solidFill>
              </a:rPr>
              <a:t>the cloudy thinking that reduces the conversation about the working class to a focus on the economic distress of white </a:t>
            </a:r>
            <a:r>
              <a:rPr lang="en-US" sz="1600" dirty="0">
                <a:solidFill>
                  <a:schemeClr val="tx1">
                    <a:lumMod val="65000"/>
                    <a:lumOff val="35000"/>
                  </a:schemeClr>
                </a:solidFill>
              </a:rPr>
              <a:t>people.</a:t>
            </a:r>
            <a:r>
              <a:rPr lang="en-US" sz="1600" dirty="0" smtClean="0">
                <a:solidFill>
                  <a:schemeClr val="tx1">
                    <a:lumMod val="65000"/>
                    <a:lumOff val="35000"/>
                  </a:schemeClr>
                </a:solidFill>
              </a:rPr>
              <a:t> The U.S. working class is multi-racial and multi-ethnic. Some racial groups and geographic communities have suffered disproportionately. All sectors deserve economic and social policies that raise their living standards and ease their distress. </a:t>
            </a:r>
          </a:p>
          <a:p>
            <a:pPr marL="0">
              <a:lnSpc>
                <a:spcPts val="1920"/>
              </a:lnSpc>
              <a:buNone/>
            </a:pPr>
            <a:r>
              <a:rPr lang="en-US" sz="1600" dirty="0" smtClean="0">
                <a:solidFill>
                  <a:schemeClr val="tx1">
                    <a:lumMod val="65000"/>
                    <a:lumOff val="35000"/>
                  </a:schemeClr>
                </a:solidFill>
              </a:rPr>
              <a:t>Economic populism that fails to account for historic and current racial inequities within the working class cannot provide the foundation for a powerful progressive movement that sparks and incorporates the creative resistance of people of color.</a:t>
            </a:r>
          </a:p>
          <a:p>
            <a:pPr marL="0">
              <a:lnSpc>
                <a:spcPts val="1920"/>
              </a:lnSpc>
              <a:buNone/>
            </a:pPr>
            <a:r>
              <a:rPr lang="en-US" sz="1600" dirty="0" smtClean="0">
                <a:solidFill>
                  <a:schemeClr val="tx1">
                    <a:lumMod val="65000"/>
                    <a:lumOff val="35000"/>
                  </a:schemeClr>
                </a:solidFill>
              </a:rPr>
              <a:t>While racial </a:t>
            </a:r>
            <a:r>
              <a:rPr lang="en-US" sz="1600" dirty="0">
                <a:solidFill>
                  <a:schemeClr val="tx1">
                    <a:lumMod val="65000"/>
                    <a:lumOff val="35000"/>
                  </a:schemeClr>
                </a:solidFill>
              </a:rPr>
              <a:t>justice movements</a:t>
            </a:r>
            <a:r>
              <a:rPr lang="en-US" sz="1600" dirty="0" smtClean="0">
                <a:solidFill>
                  <a:schemeClr val="tx1">
                    <a:lumMod val="65000"/>
                    <a:lumOff val="35000"/>
                  </a:schemeClr>
                </a:solidFill>
              </a:rPr>
              <a:t> have addressed the relationship between race and class in communities of color, we have not consistently weighed in on the larger public debate about economic inequality and the impact of public policy on working people as a whole.</a:t>
            </a:r>
          </a:p>
          <a:p>
            <a:pPr marL="0">
              <a:lnSpc>
                <a:spcPts val="1920"/>
              </a:lnSpc>
              <a:buNone/>
            </a:pPr>
            <a:r>
              <a:rPr lang="en-US" sz="1600" dirty="0">
                <a:solidFill>
                  <a:schemeClr val="tx1">
                    <a:lumMod val="65000"/>
                    <a:lumOff val="35000"/>
                  </a:schemeClr>
                </a:solidFill>
              </a:rPr>
              <a:t>We need to stop waiting for</a:t>
            </a:r>
            <a:r>
              <a:rPr lang="en-US" sz="1600" dirty="0" smtClean="0">
                <a:solidFill>
                  <a:schemeClr val="tx1">
                    <a:lumMod val="65000"/>
                    <a:lumOff val="35000"/>
                  </a:schemeClr>
                </a:solidFill>
              </a:rPr>
              <a:t> pundits or the Democratic establishment to </a:t>
            </a:r>
            <a:r>
              <a:rPr lang="en-US" sz="1600" dirty="0">
                <a:solidFill>
                  <a:schemeClr val="tx1">
                    <a:lumMod val="65000"/>
                    <a:lumOff val="35000"/>
                  </a:schemeClr>
                </a:solidFill>
              </a:rPr>
              <a:t>get the story right. That isn’t going to happen. </a:t>
            </a:r>
            <a:r>
              <a:rPr lang="en-US" sz="1600" dirty="0" smtClean="0">
                <a:solidFill>
                  <a:schemeClr val="tx1">
                    <a:lumMod val="65000"/>
                    <a:lumOff val="35000"/>
                  </a:schemeClr>
                </a:solidFill>
              </a:rPr>
              <a:t>It is </a:t>
            </a:r>
            <a:r>
              <a:rPr lang="en-US" sz="1600" dirty="0">
                <a:solidFill>
                  <a:schemeClr val="tx1">
                    <a:lumMod val="65000"/>
                    <a:lumOff val="35000"/>
                  </a:schemeClr>
                </a:solidFill>
              </a:rPr>
              <a:t>up to us to</a:t>
            </a:r>
            <a:r>
              <a:rPr lang="en-US" sz="1600" dirty="0" smtClean="0">
                <a:solidFill>
                  <a:schemeClr val="tx1">
                    <a:lumMod val="65000"/>
                    <a:lumOff val="35000"/>
                  </a:schemeClr>
                </a:solidFill>
              </a:rPr>
              <a:t> craft </a:t>
            </a:r>
            <a:r>
              <a:rPr lang="en-US" sz="1600" dirty="0">
                <a:solidFill>
                  <a:schemeClr val="tx1">
                    <a:lumMod val="65000"/>
                    <a:lumOff val="35000"/>
                  </a:schemeClr>
                </a:solidFill>
              </a:rPr>
              <a:t>a different story about race, class, gender and nation</a:t>
            </a:r>
            <a:r>
              <a:rPr lang="en-US" sz="1600" dirty="0" smtClean="0">
                <a:solidFill>
                  <a:schemeClr val="tx1">
                    <a:lumMod val="65000"/>
                    <a:lumOff val="35000"/>
                  </a:schemeClr>
                </a:solidFill>
              </a:rPr>
              <a:t> that makes coherent meaning </a:t>
            </a:r>
            <a:r>
              <a:rPr lang="en-US" sz="1600" dirty="0">
                <a:solidFill>
                  <a:schemeClr val="tx1">
                    <a:lumMod val="65000"/>
                    <a:lumOff val="35000"/>
                  </a:schemeClr>
                </a:solidFill>
              </a:rPr>
              <a:t>of our</a:t>
            </a:r>
            <a:r>
              <a:rPr lang="en-US" sz="1600" dirty="0" smtClean="0">
                <a:solidFill>
                  <a:schemeClr val="tx1">
                    <a:lumMod val="65000"/>
                    <a:lumOff val="35000"/>
                  </a:schemeClr>
                </a:solidFill>
              </a:rPr>
              <a:t> experience and our pain. </a:t>
            </a:r>
          </a:p>
          <a:p>
            <a:pPr marL="0">
              <a:lnSpc>
                <a:spcPts val="1920"/>
              </a:lnSpc>
              <a:buNone/>
            </a:pPr>
            <a:r>
              <a:rPr lang="en-US" sz="1600" dirty="0" smtClean="0">
                <a:solidFill>
                  <a:schemeClr val="tx1">
                    <a:lumMod val="65000"/>
                    <a:lumOff val="35000"/>
                  </a:schemeClr>
                </a:solidFill>
              </a:rPr>
              <a:t>This new story will need to combine economic populism and anti-elitism with full-throated, consistent attention to racial and gender justice. Crafting a new story of who “we” are as a people will draw on the distinct experiences of our diverse communities while also speaking to the common interests of all </a:t>
            </a:r>
            <a:r>
              <a:rPr lang="en-US" sz="1600" dirty="0">
                <a:solidFill>
                  <a:schemeClr val="tx1">
                    <a:lumMod val="65000"/>
                    <a:lumOff val="35000"/>
                  </a:schemeClr>
                </a:solidFill>
              </a:rPr>
              <a:t>poor and working people in this </a:t>
            </a:r>
            <a:r>
              <a:rPr lang="en-US" sz="1600" dirty="0" smtClean="0">
                <a:solidFill>
                  <a:schemeClr val="tx1">
                    <a:lumMod val="65000"/>
                    <a:lumOff val="35000"/>
                  </a:schemeClr>
                </a:solidFill>
              </a:rPr>
              <a:t>country.</a:t>
            </a:r>
          </a:p>
          <a:p>
            <a:pPr marL="0">
              <a:lnSpc>
                <a:spcPts val="1920"/>
              </a:lnSpc>
              <a:buNone/>
            </a:pPr>
            <a:endParaRPr lang="en-US" sz="1600" dirty="0" smtClean="0">
              <a:solidFill>
                <a:schemeClr val="tx1">
                  <a:lumMod val="65000"/>
                  <a:lumOff val="35000"/>
                </a:schemeClr>
              </a:solidFill>
            </a:endParaRPr>
          </a:p>
          <a:p>
            <a:pPr>
              <a:lnSpc>
                <a:spcPts val="1920"/>
              </a:lnSpc>
              <a:buNone/>
            </a:pPr>
            <a:endParaRPr lang="en-US" sz="1600" dirty="0" smtClean="0">
              <a:solidFill>
                <a:schemeClr val="tx1">
                  <a:lumMod val="65000"/>
                  <a:lumOff val="35000"/>
                </a:schemeClr>
              </a:solidFill>
            </a:endParaRPr>
          </a:p>
          <a:p>
            <a:pPr>
              <a:lnSpc>
                <a:spcPts val="1920"/>
              </a:lnSpc>
              <a:buNone/>
            </a:pPr>
            <a:endParaRPr lang="en-US" sz="1600" dirty="0">
              <a:solidFill>
                <a:schemeClr val="tx1">
                  <a:lumMod val="65000"/>
                  <a:lumOff val="35000"/>
                </a:schemeClr>
              </a:solidFill>
            </a:endParaRPr>
          </a:p>
        </p:txBody>
      </p:sp>
      <p:sp>
        <p:nvSpPr>
          <p:cNvPr id="4" name="Rectangle 3"/>
          <p:cNvSpPr/>
          <p:nvPr/>
        </p:nvSpPr>
        <p:spPr>
          <a:xfrm>
            <a:off x="457200" y="469900"/>
            <a:ext cx="3962400" cy="1397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498025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876800" y="952500"/>
            <a:ext cx="6858000" cy="16383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952500"/>
            <a:ext cx="3962400" cy="2794000"/>
          </a:xfrm>
        </p:spPr>
        <p:txBody>
          <a:bodyPr>
            <a:normAutofit fontScale="90000"/>
          </a:bodyPr>
          <a:lstStyle/>
          <a:p>
            <a:pPr>
              <a:lnSpc>
                <a:spcPts val="3840"/>
              </a:lnSpc>
            </a:pPr>
            <a:r>
              <a:rPr lang="en-US" sz="3200" dirty="0" smtClean="0">
                <a:solidFill>
                  <a:schemeClr val="tx1">
                    <a:lumMod val="65000"/>
                    <a:lumOff val="35000"/>
                  </a:schemeClr>
                </a:solidFill>
                <a:latin typeface="Univers 45 Light" charset="0"/>
                <a:ea typeface="Univers 45 Light" charset="0"/>
                <a:cs typeface="Univers 45 Light" charset="0"/>
              </a:rPr>
              <a:t>Unite Across Differences</a:t>
            </a:r>
            <a:br>
              <a:rPr lang="en-US" sz="3200" dirty="0" smtClean="0">
                <a:solidFill>
                  <a:schemeClr val="tx1">
                    <a:lumMod val="65000"/>
                    <a:lumOff val="35000"/>
                  </a:schemeClr>
                </a:solidFill>
                <a:latin typeface="Univers 45 Light" charset="0"/>
                <a:ea typeface="Univers 45 Light" charset="0"/>
                <a:cs typeface="Univers 45 Light" charset="0"/>
              </a:rPr>
            </a:br>
            <a:r>
              <a:rPr lang="en-US" sz="3200" dirty="0" smtClean="0">
                <a:solidFill>
                  <a:schemeClr val="tx1">
                    <a:lumMod val="65000"/>
                    <a:lumOff val="35000"/>
                  </a:schemeClr>
                </a:solidFill>
                <a:latin typeface="Univers 45 Light" charset="0"/>
                <a:ea typeface="Univers 45 Light" charset="0"/>
                <a:cs typeface="Univers 45 Light" charset="0"/>
              </a:rPr>
              <a:t>Resonate with Millions to Oppose Trump</a:t>
            </a:r>
            <a:br>
              <a:rPr lang="en-US" sz="3200" dirty="0" smtClean="0">
                <a:solidFill>
                  <a:schemeClr val="tx1">
                    <a:lumMod val="65000"/>
                    <a:lumOff val="35000"/>
                  </a:schemeClr>
                </a:solidFill>
                <a:latin typeface="Univers 45 Light" charset="0"/>
                <a:ea typeface="Univers 45 Light" charset="0"/>
                <a:cs typeface="Univers 45 Light" charset="0"/>
              </a:rPr>
            </a:br>
            <a:endParaRPr lang="en-US" sz="3200" dirty="0">
              <a:solidFill>
                <a:schemeClr val="tx1">
                  <a:lumMod val="65000"/>
                  <a:lumOff val="35000"/>
                </a:schemeClr>
              </a:solidFill>
              <a:latin typeface="Univers 45 Light" charset="0"/>
              <a:ea typeface="Univers 45 Light" charset="0"/>
              <a:cs typeface="Univers 45 Light" charset="0"/>
            </a:endParaRPr>
          </a:p>
        </p:txBody>
      </p:sp>
      <p:sp>
        <p:nvSpPr>
          <p:cNvPr id="3" name="Content Placeholder 2"/>
          <p:cNvSpPr>
            <a:spLocks noGrp="1"/>
          </p:cNvSpPr>
          <p:nvPr>
            <p:ph idx="1"/>
          </p:nvPr>
        </p:nvSpPr>
        <p:spPr>
          <a:xfrm>
            <a:off x="4876800" y="457200"/>
            <a:ext cx="6858000" cy="495300"/>
          </a:xfrm>
        </p:spPr>
        <p:txBody>
          <a:bodyPr>
            <a:normAutofit/>
          </a:bodyPr>
          <a:lstStyle/>
          <a:p>
            <a:pPr>
              <a:buNone/>
            </a:pPr>
            <a:r>
              <a:rPr lang="en-US" sz="1600" b="1" dirty="0" smtClean="0">
                <a:solidFill>
                  <a:schemeClr val="tx1">
                    <a:lumMod val="65000"/>
                    <a:lumOff val="35000"/>
                  </a:schemeClr>
                </a:solidFill>
                <a:latin typeface="Univers 55 Roman" charset="0"/>
                <a:ea typeface="Univers 55 Roman" charset="0"/>
                <a:cs typeface="Univers 55 Roman" charset="0"/>
              </a:rPr>
              <a:t>There is no single approach to accomplishing our objectives:</a:t>
            </a:r>
          </a:p>
          <a:p>
            <a:endParaRPr lang="en-US" sz="1600" dirty="0">
              <a:solidFill>
                <a:schemeClr val="tx1">
                  <a:lumMod val="65000"/>
                  <a:lumOff val="35000"/>
                </a:schemeClr>
              </a:solidFill>
              <a:latin typeface="Univers 55 Roman" charset="0"/>
              <a:ea typeface="Univers 55 Roman" charset="0"/>
              <a:cs typeface="Univers 55 Roman" charset="0"/>
            </a:endParaRPr>
          </a:p>
        </p:txBody>
      </p:sp>
      <p:sp>
        <p:nvSpPr>
          <p:cNvPr id="4" name="Rectangle 3"/>
          <p:cNvSpPr/>
          <p:nvPr/>
        </p:nvSpPr>
        <p:spPr>
          <a:xfrm>
            <a:off x="457200" y="469900"/>
            <a:ext cx="3962400" cy="139700"/>
          </a:xfrm>
          <a:prstGeom prst="rect">
            <a:avLst/>
          </a:prstGeom>
          <a:solidFill>
            <a:srgbClr val="092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5156200" y="1130300"/>
            <a:ext cx="6337300" cy="1338828"/>
          </a:xfrm>
          <a:prstGeom prst="rect">
            <a:avLst/>
          </a:prstGeom>
          <a:noFill/>
        </p:spPr>
        <p:txBody>
          <a:bodyPr wrap="square" rtlCol="0">
            <a:spAutoFit/>
          </a:bodyPr>
          <a:lstStyle/>
          <a:p>
            <a:pPr marL="285750" indent="-285750">
              <a:lnSpc>
                <a:spcPct val="150000"/>
              </a:lnSpc>
              <a:buFont typeface="Arial" charset="0"/>
              <a:buChar char="•"/>
            </a:pPr>
            <a:r>
              <a:rPr lang="en-US" dirty="0">
                <a:solidFill>
                  <a:schemeClr val="tx1">
                    <a:lumMod val="65000"/>
                    <a:lumOff val="35000"/>
                  </a:schemeClr>
                </a:solidFill>
                <a:latin typeface="Univers 55 Roman" charset="0"/>
                <a:ea typeface="Univers 55 Roman" charset="0"/>
                <a:cs typeface="Univers 55 Roman" charset="0"/>
              </a:rPr>
              <a:t>Dump Trump in 2020</a:t>
            </a:r>
          </a:p>
          <a:p>
            <a:pPr marL="285750" indent="-285750">
              <a:lnSpc>
                <a:spcPct val="150000"/>
              </a:lnSpc>
              <a:buFont typeface="Arial" charset="0"/>
              <a:buChar char="•"/>
            </a:pPr>
            <a:r>
              <a:rPr lang="en-US" dirty="0">
                <a:solidFill>
                  <a:schemeClr val="tx1">
                    <a:lumMod val="65000"/>
                    <a:lumOff val="35000"/>
                  </a:schemeClr>
                </a:solidFill>
                <a:latin typeface="Univers 55 Roman" charset="0"/>
                <a:ea typeface="Univers 55 Roman" charset="0"/>
                <a:cs typeface="Univers 55 Roman" charset="0"/>
              </a:rPr>
              <a:t>Defend Our Communities</a:t>
            </a:r>
          </a:p>
          <a:p>
            <a:pPr marL="285750" indent="-285750">
              <a:lnSpc>
                <a:spcPct val="150000"/>
              </a:lnSpc>
              <a:buFont typeface="Arial" charset="0"/>
              <a:buChar char="•"/>
            </a:pPr>
            <a:r>
              <a:rPr lang="en-US" dirty="0">
                <a:solidFill>
                  <a:schemeClr val="tx1">
                    <a:lumMod val="65000"/>
                    <a:lumOff val="35000"/>
                  </a:schemeClr>
                </a:solidFill>
                <a:latin typeface="Univers 55 Roman" charset="0"/>
                <a:ea typeface="Univers 55 Roman" charset="0"/>
                <a:cs typeface="Univers 55 Roman" charset="0"/>
              </a:rPr>
              <a:t>Advance Progressive Unity, Build Progressive </a:t>
            </a:r>
            <a:r>
              <a:rPr lang="en-US" dirty="0" smtClean="0">
                <a:solidFill>
                  <a:schemeClr val="tx1">
                    <a:lumMod val="65000"/>
                    <a:lumOff val="35000"/>
                  </a:schemeClr>
                </a:solidFill>
                <a:latin typeface="Univers 55 Roman" charset="0"/>
                <a:ea typeface="Univers 55 Roman" charset="0"/>
                <a:cs typeface="Univers 55 Roman" charset="0"/>
              </a:rPr>
              <a:t>Power</a:t>
            </a:r>
            <a:endParaRPr lang="en-US" dirty="0">
              <a:solidFill>
                <a:schemeClr val="tx1">
                  <a:lumMod val="65000"/>
                  <a:lumOff val="35000"/>
                </a:schemeClr>
              </a:solidFill>
              <a:latin typeface="Univers 55 Roman" charset="0"/>
              <a:ea typeface="Univers 55 Roman" charset="0"/>
              <a:cs typeface="Univers 55 Roman" charset="0"/>
            </a:endParaRPr>
          </a:p>
        </p:txBody>
      </p:sp>
      <p:sp>
        <p:nvSpPr>
          <p:cNvPr id="7" name="TextBox 6"/>
          <p:cNvSpPr txBox="1"/>
          <p:nvPr/>
        </p:nvSpPr>
        <p:spPr>
          <a:xfrm>
            <a:off x="4876800" y="2768600"/>
            <a:ext cx="6858000" cy="3990836"/>
          </a:xfrm>
          <a:prstGeom prst="rect">
            <a:avLst/>
          </a:prstGeom>
          <a:noFill/>
        </p:spPr>
        <p:txBody>
          <a:bodyPr wrap="square" rtlCol="0">
            <a:spAutoFit/>
          </a:bodyPr>
          <a:lstStyle/>
          <a:p>
            <a:pPr marL="285750" indent="-285750">
              <a:lnSpc>
                <a:spcPts val="1920"/>
              </a:lnSpc>
              <a:buFont typeface="Arial" charset="0"/>
              <a:buChar char="•"/>
            </a:pPr>
            <a:r>
              <a:rPr lang="en-US" sz="1600" dirty="0">
                <a:solidFill>
                  <a:schemeClr val="tx1">
                    <a:lumMod val="65000"/>
                    <a:lumOff val="35000"/>
                  </a:schemeClr>
                </a:solidFill>
                <a:latin typeface="Univers 55 Roman" charset="0"/>
                <a:ea typeface="Univers 55 Roman" charset="0"/>
                <a:cs typeface="Univers 55 Roman" charset="0"/>
              </a:rPr>
              <a:t>We will need people engaged in strong street protests, and we will need mass candlelight vigils.  </a:t>
            </a:r>
            <a:endParaRPr lang="en-US" sz="1600" dirty="0" smtClean="0">
              <a:solidFill>
                <a:schemeClr val="tx1">
                  <a:lumMod val="65000"/>
                  <a:lumOff val="35000"/>
                </a:schemeClr>
              </a:solidFill>
              <a:latin typeface="Univers 55 Roman" charset="0"/>
              <a:ea typeface="Univers 55 Roman" charset="0"/>
              <a:cs typeface="Univers 55 Roman" charset="0"/>
            </a:endParaRPr>
          </a:p>
          <a:p>
            <a:pPr marL="285750" indent="-285750">
              <a:lnSpc>
                <a:spcPts val="1920"/>
              </a:lnSpc>
              <a:buFont typeface="Arial" charset="0"/>
              <a:buChar char="•"/>
            </a:pPr>
            <a:endParaRPr lang="en-US" sz="1600" dirty="0">
              <a:solidFill>
                <a:schemeClr val="tx1">
                  <a:lumMod val="65000"/>
                  <a:lumOff val="35000"/>
                </a:schemeClr>
              </a:solidFill>
              <a:latin typeface="Univers 55 Roman" charset="0"/>
              <a:ea typeface="Univers 55 Roman" charset="0"/>
              <a:cs typeface="Univers 55 Roman" charset="0"/>
            </a:endParaRPr>
          </a:p>
          <a:p>
            <a:pPr marL="285750" indent="-285750">
              <a:lnSpc>
                <a:spcPts val="1920"/>
              </a:lnSpc>
              <a:buFont typeface="Arial" charset="0"/>
              <a:buChar char="•"/>
            </a:pPr>
            <a:r>
              <a:rPr lang="en-US" sz="1600" dirty="0">
                <a:solidFill>
                  <a:schemeClr val="tx1">
                    <a:lumMod val="65000"/>
                    <a:lumOff val="35000"/>
                  </a:schemeClr>
                </a:solidFill>
                <a:latin typeface="Univers 55 Roman" charset="0"/>
                <a:ea typeface="Univers 55 Roman" charset="0"/>
                <a:cs typeface="Univers 55 Roman" charset="0"/>
              </a:rPr>
              <a:t>We will need community defense, grassroots organizing and powerful electoral work.  </a:t>
            </a:r>
            <a:endParaRPr lang="en-US" sz="1600" dirty="0" smtClean="0">
              <a:solidFill>
                <a:schemeClr val="tx1">
                  <a:lumMod val="65000"/>
                  <a:lumOff val="35000"/>
                </a:schemeClr>
              </a:solidFill>
              <a:latin typeface="Univers 55 Roman" charset="0"/>
              <a:ea typeface="Univers 55 Roman" charset="0"/>
              <a:cs typeface="Univers 55 Roman" charset="0"/>
            </a:endParaRPr>
          </a:p>
          <a:p>
            <a:pPr marL="285750" indent="-285750">
              <a:lnSpc>
                <a:spcPts val="1920"/>
              </a:lnSpc>
              <a:buFont typeface="Arial" charset="0"/>
              <a:buChar char="•"/>
            </a:pPr>
            <a:endParaRPr lang="en-US" sz="1600" dirty="0">
              <a:solidFill>
                <a:schemeClr val="tx1">
                  <a:lumMod val="65000"/>
                  <a:lumOff val="35000"/>
                </a:schemeClr>
              </a:solidFill>
              <a:latin typeface="Univers 55 Roman" charset="0"/>
              <a:ea typeface="Univers 55 Roman" charset="0"/>
              <a:cs typeface="Univers 55 Roman" charset="0"/>
            </a:endParaRPr>
          </a:p>
          <a:p>
            <a:pPr marL="285750" indent="-285750">
              <a:lnSpc>
                <a:spcPts val="1920"/>
              </a:lnSpc>
              <a:buFont typeface="Arial" charset="0"/>
              <a:buChar char="•"/>
            </a:pPr>
            <a:r>
              <a:rPr lang="en-US" sz="1600" dirty="0">
                <a:solidFill>
                  <a:schemeClr val="tx1">
                    <a:lumMod val="65000"/>
                    <a:lumOff val="35000"/>
                  </a:schemeClr>
                </a:solidFill>
                <a:latin typeface="Univers 55 Roman" charset="0"/>
                <a:ea typeface="Univers 55 Roman" charset="0"/>
                <a:cs typeface="Univers 55 Roman" charset="0"/>
              </a:rPr>
              <a:t>We will need movements rooted in particular identities and focused on specific issues</a:t>
            </a:r>
            <a:r>
              <a:rPr lang="en-US" sz="1600" dirty="0" smtClean="0">
                <a:solidFill>
                  <a:schemeClr val="tx1">
                    <a:lumMod val="65000"/>
                    <a:lumOff val="35000"/>
                  </a:schemeClr>
                </a:solidFill>
                <a:latin typeface="Univers 55 Roman" charset="0"/>
                <a:ea typeface="Univers 55 Roman" charset="0"/>
                <a:cs typeface="Univers 55 Roman" charset="0"/>
              </a:rPr>
              <a:t>.</a:t>
            </a:r>
          </a:p>
          <a:p>
            <a:pPr marL="285750" indent="-285750">
              <a:lnSpc>
                <a:spcPts val="1920"/>
              </a:lnSpc>
              <a:buFont typeface="Arial" charset="0"/>
              <a:buChar char="•"/>
            </a:pPr>
            <a:endParaRPr lang="en-US" sz="1600" dirty="0">
              <a:solidFill>
                <a:schemeClr val="tx1">
                  <a:lumMod val="65000"/>
                  <a:lumOff val="35000"/>
                </a:schemeClr>
              </a:solidFill>
              <a:latin typeface="Univers 55 Roman" charset="0"/>
              <a:ea typeface="Univers 55 Roman" charset="0"/>
              <a:cs typeface="Univers 55 Roman" charset="0"/>
            </a:endParaRPr>
          </a:p>
          <a:p>
            <a:pPr marL="285750" indent="-285750">
              <a:lnSpc>
                <a:spcPts val="1920"/>
              </a:lnSpc>
              <a:buFont typeface="Arial" charset="0"/>
              <a:buChar char="•"/>
            </a:pPr>
            <a:r>
              <a:rPr lang="en-US" sz="1600" dirty="0">
                <a:solidFill>
                  <a:schemeClr val="tx1">
                    <a:lumMod val="65000"/>
                    <a:lumOff val="35000"/>
                  </a:schemeClr>
                </a:solidFill>
                <a:latin typeface="Univers 55 Roman" charset="0"/>
                <a:ea typeface="Univers 55 Roman" charset="0"/>
                <a:cs typeface="Univers 55 Roman" charset="0"/>
              </a:rPr>
              <a:t>We will need multi-racial and cross-class organizing.  </a:t>
            </a:r>
          </a:p>
          <a:p>
            <a:pPr>
              <a:lnSpc>
                <a:spcPts val="1920"/>
              </a:lnSpc>
              <a:buNone/>
            </a:pPr>
            <a:endParaRPr lang="en-US" sz="1600" dirty="0">
              <a:solidFill>
                <a:schemeClr val="tx1">
                  <a:lumMod val="65000"/>
                  <a:lumOff val="35000"/>
                </a:schemeClr>
              </a:solidFill>
              <a:latin typeface="Univers 55 Roman" charset="0"/>
              <a:ea typeface="Univers 55 Roman" charset="0"/>
              <a:cs typeface="Univers 55 Roman" charset="0"/>
            </a:endParaRPr>
          </a:p>
          <a:p>
            <a:pPr>
              <a:lnSpc>
                <a:spcPts val="1920"/>
              </a:lnSpc>
            </a:pPr>
            <a:r>
              <a:rPr lang="en-US" sz="1600" dirty="0">
                <a:solidFill>
                  <a:schemeClr val="tx1">
                    <a:lumMod val="65000"/>
                    <a:lumOff val="35000"/>
                  </a:schemeClr>
                </a:solidFill>
                <a:latin typeface="Univers 55 Roman" charset="0"/>
                <a:ea typeface="Univers 55 Roman" charset="0"/>
                <a:cs typeface="Univers 55 Roman" charset="0"/>
              </a:rPr>
              <a:t>With ample space for all these approaches and more, we must tirelessly seek unity in pursuit of shared goals, amplify our voices and our agenda, and resonate with each other and with the millions who will be united in opposition to Trump and Trumpism.</a:t>
            </a:r>
          </a:p>
          <a:p>
            <a:pPr>
              <a:lnSpc>
                <a:spcPts val="1920"/>
              </a:lnSpc>
            </a:pPr>
            <a:endParaRPr lang="en-US" sz="1600" dirty="0"/>
          </a:p>
        </p:txBody>
      </p:sp>
    </p:spTree>
    <p:extLst>
      <p:ext uri="{BB962C8B-B14F-4D97-AF65-F5344CB8AC3E}">
        <p14:creationId xmlns:p14="http://schemas.microsoft.com/office/powerpoint/2010/main" val="23128870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p:cNvSpPr/>
          <p:nvPr/>
        </p:nvSpPr>
        <p:spPr>
          <a:xfrm>
            <a:off x="2387600" y="2082800"/>
            <a:ext cx="7734300" cy="2413000"/>
          </a:xfrm>
          <a:prstGeom prst="rect">
            <a:avLst/>
          </a:prstGeom>
          <a:solidFill>
            <a:srgbClr val="09223A">
              <a:alpha val="7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2705100" y="2349501"/>
            <a:ext cx="7073900" cy="1815882"/>
          </a:xfrm>
          <a:prstGeom prst="rect">
            <a:avLst/>
          </a:prstGeom>
          <a:noFill/>
        </p:spPr>
        <p:txBody>
          <a:bodyPr wrap="square" rtlCol="0">
            <a:spAutoFit/>
          </a:bodyPr>
          <a:lstStyle/>
          <a:p>
            <a:r>
              <a:rPr lang="en-US" sz="1600" dirty="0">
                <a:solidFill>
                  <a:srgbClr val="E5E5E5"/>
                </a:solidFill>
                <a:latin typeface="Univers 55 Roman" charset="0"/>
                <a:ea typeface="Univers 55 Roman" charset="0"/>
                <a:cs typeface="Univers 55 Roman" charset="0"/>
              </a:rPr>
              <a:t>This discussion guide was developed by Linda Burnham, Max Elbaum, Harmony Goldberg, Jason Negrón-Gonzales, Tarso Ramos and Bob Wing.  The guide, along with a supplementary resource list, can be downloaded at </a:t>
            </a:r>
            <a:r>
              <a:rPr lang="en-US" sz="1600" u="sng" dirty="0">
                <a:solidFill>
                  <a:srgbClr val="E5E5E5"/>
                </a:solidFill>
                <a:latin typeface="Univers 55 Roman" charset="0"/>
                <a:ea typeface="Univers 55 Roman" charset="0"/>
                <a:cs typeface="Univers 55 Roman" charset="0"/>
                <a:hlinkClick r:id="rId3"/>
              </a:rPr>
              <a:t>www.organizingupgrade.com</a:t>
            </a:r>
            <a:r>
              <a:rPr lang="en-US" sz="1600" dirty="0">
                <a:solidFill>
                  <a:srgbClr val="E5E5E5"/>
                </a:solidFill>
                <a:latin typeface="Univers 55 Roman" charset="0"/>
                <a:ea typeface="Univers 55 Roman" charset="0"/>
                <a:cs typeface="Univers 55 Roman" charset="0"/>
              </a:rPr>
              <a:t>. A three-part curriculum about the 2016 presidential election, authored by the same team, can also be found at that site.  To contact us: electioncurriculum@earthlink.net.</a:t>
            </a:r>
          </a:p>
          <a:p>
            <a:endParaRPr lang="en-US" sz="1600" dirty="0">
              <a:solidFill>
                <a:srgbClr val="E5E5E5"/>
              </a:solidFill>
              <a:latin typeface="Univers 55 Roman" charset="0"/>
              <a:ea typeface="Univers 55 Roman" charset="0"/>
              <a:cs typeface="Univers 55 Roman"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11238</TotalTime>
  <Words>3500</Words>
  <Application>Microsoft Office PowerPoint</Application>
  <PresentationFormat>Widescreen</PresentationFormat>
  <Paragraphs>191</Paragraphs>
  <Slides>32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Arial</vt:lpstr>
      <vt:lpstr>Calibri</vt:lpstr>
      <vt:lpstr>Calibri Light</vt:lpstr>
      <vt:lpstr>Open Sans</vt:lpstr>
      <vt:lpstr>Open Sans Light</vt:lpstr>
      <vt:lpstr>Univers 45 Light</vt:lpstr>
      <vt:lpstr>Univers 55 Roman</vt:lpstr>
      <vt:lpstr>Wingdings</vt:lpstr>
      <vt:lpstr>Office Theme</vt:lpstr>
      <vt:lpstr>Post-Election 2016: Changed Terrain Demands a New Orientation</vt:lpstr>
      <vt:lpstr>In the Wake of an Historic Defeat, Orient Towards Our Central Objectives</vt:lpstr>
      <vt:lpstr>Part I: Election Results</vt:lpstr>
      <vt:lpstr>The Electoral  College Vote  Clinton Wins the Popular Vote  by ~2 Million  Trump Wins the Undemocratic, Racially Rigged Electoral College, 306-232</vt:lpstr>
      <vt:lpstr>PowerPoint Presentation</vt:lpstr>
      <vt:lpstr>The Presidential Vote, County by County</vt:lpstr>
      <vt:lpstr>Racist, Misogynist, Nativist Authoritarianism (Trumpism) Takes Power</vt:lpstr>
      <vt:lpstr>The Rising American Electorate Voted Democratic by a Smaller Margin than in 2012</vt:lpstr>
      <vt:lpstr>Part II: What to Expect from a Trump Presidency</vt:lpstr>
      <vt:lpstr>PowerPoint Presentation</vt:lpstr>
      <vt:lpstr>Trump’s Coalition </vt:lpstr>
      <vt:lpstr>Trump Promises to:</vt:lpstr>
      <vt:lpstr>Sticks for Many</vt:lpstr>
      <vt:lpstr>A savvy Trump administration might move job creation while moving on mass deportations</vt:lpstr>
      <vt:lpstr>PowerPoint Presentation</vt:lpstr>
      <vt:lpstr>PowerPoint Presentation</vt:lpstr>
      <vt:lpstr>;         </vt:lpstr>
      <vt:lpstr>PowerPoint Presentation</vt:lpstr>
      <vt:lpstr>PowerPoint Presentation</vt:lpstr>
      <vt:lpstr>PowerPoint Presentation</vt:lpstr>
      <vt:lpstr>PowerPoint Presentation</vt:lpstr>
      <vt:lpstr>The “Inside” Game</vt:lpstr>
      <vt:lpstr>Grow and Strengthen the “Obama Coalition”</vt:lpstr>
      <vt:lpstr>White People Can Be Won To Oppose Trumpism</vt:lpstr>
      <vt:lpstr>But Only If We Do the Work</vt:lpstr>
      <vt:lpstr>PowerPoint Presentation</vt:lpstr>
      <vt:lpstr>PowerPoint Presentation</vt:lpstr>
      <vt:lpstr>Be Fierce in the Face of Our Enemies Be Open-Hearted with Our People</vt:lpstr>
      <vt:lpstr>Think in Terms of the Whole </vt:lpstr>
      <vt:lpstr>Tell a New Story</vt:lpstr>
      <vt:lpstr>Unite Across Differences Resonate with Millions to Oppose Trump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Very Close, but Devastating Defeat</dc:title>
  <dc:creator>Loren Wing</dc:creator>
  <cp:lastModifiedBy>Loren Wing</cp:lastModifiedBy>
  <cp:revision>164</cp:revision>
  <cp:lastPrinted>2016-12-02T14:50:20Z</cp:lastPrinted>
  <dcterms:created xsi:type="dcterms:W3CDTF">2016-12-06T17:50:31Z</dcterms:created>
  <dcterms:modified xsi:type="dcterms:W3CDTF">2016-12-07T15:33:58Z</dcterms:modified>
</cp:coreProperties>
</file>